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1"/>
  </p:notesMasterIdLst>
  <p:sldIdLst>
    <p:sldId id="256" r:id="rId2"/>
    <p:sldId id="282" r:id="rId3"/>
    <p:sldId id="283" r:id="rId4"/>
    <p:sldId id="284" r:id="rId5"/>
    <p:sldId id="280" r:id="rId6"/>
    <p:sldId id="268" r:id="rId7"/>
    <p:sldId id="269" r:id="rId8"/>
    <p:sldId id="270" r:id="rId9"/>
    <p:sldId id="272" r:id="rId10"/>
    <p:sldId id="273" r:id="rId11"/>
    <p:sldId id="285" r:id="rId12"/>
    <p:sldId id="300" r:id="rId13"/>
    <p:sldId id="287" r:id="rId14"/>
    <p:sldId id="291" r:id="rId15"/>
    <p:sldId id="299" r:id="rId16"/>
    <p:sldId id="289" r:id="rId17"/>
    <p:sldId id="290" r:id="rId18"/>
    <p:sldId id="292" r:id="rId19"/>
    <p:sldId id="271" r:id="rId20"/>
  </p:sldIdLst>
  <p:sldSz cx="9144000" cy="6858000" type="screen4x3"/>
  <p:notesSz cx="6742113" cy="987266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225" autoAdjust="0"/>
    <p:restoredTop sz="81527" autoAdjust="0"/>
  </p:normalViewPr>
  <p:slideViewPr>
    <p:cSldViewPr snapToGrid="0">
      <p:cViewPr varScale="1">
        <p:scale>
          <a:sx n="70" d="100"/>
          <a:sy n="70" d="100"/>
        </p:scale>
        <p:origin x="7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jpeg>
</file>

<file path=ppt/media/image7.gif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21582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8971" y="0"/>
            <a:ext cx="2921582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8F7A62-ABF2-443E-AED2-750F975567E3}" type="datetimeFigureOut">
              <a:rPr kumimoji="1" lang="ja-JP" altLang="en-US" smtClean="0"/>
              <a:t>2017/2/13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50938" y="1233488"/>
            <a:ext cx="4440237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4212" y="4751219"/>
            <a:ext cx="539369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377317"/>
            <a:ext cx="2921582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8971" y="9377317"/>
            <a:ext cx="2921582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7B5173-1B29-451A-A4EC-F041722EEA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415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B5173-1B29-451A-A4EC-F041722EEA2B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108151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B5173-1B29-451A-A4EC-F041722EEA2B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6947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B5173-1B29-451A-A4EC-F041722EEA2B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47197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62B4A5-2371-7F44-98B4-B77EB65F6F30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287672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62B4A5-2371-7F44-98B4-B77EB65F6F30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193722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B5173-1B29-451A-A4EC-F041722EEA2B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70430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 smtClean="0"/>
              <a:t>壁から少しはみ出た椅子も回り込んで認識している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B5173-1B29-451A-A4EC-F041722EEA2B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412871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7B5173-1B29-451A-A4EC-F041722EEA2B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6135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236169"/>
            <a:ext cx="7772400" cy="2387600"/>
          </a:xfrm>
        </p:spPr>
        <p:txBody>
          <a:bodyPr anchor="b">
            <a:normAutofit/>
          </a:bodyPr>
          <a:lstStyle>
            <a:lvl1pPr algn="ctr">
              <a:lnSpc>
                <a:spcPct val="120000"/>
              </a:lnSpc>
              <a:defRPr sz="3600"/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6461" y="4162177"/>
            <a:ext cx="6858000" cy="2074499"/>
          </a:xfrm>
        </p:spPr>
        <p:txBody>
          <a:bodyPr>
            <a:normAutofit/>
          </a:bodyPr>
          <a:lstStyle>
            <a:lvl1pPr marL="0" indent="0" algn="r"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dirty="0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60653" y="6409959"/>
            <a:ext cx="107553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fld id="{3E2FB3E4-4799-49A3-8E21-136948FA12B6}" type="datetime1">
              <a:rPr lang="ja-JP" altLang="en-US" smtClean="0"/>
              <a:t>2017/2/13</a:t>
            </a:fld>
            <a:endParaRPr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09958"/>
            <a:ext cx="9144000" cy="365125"/>
          </a:xfrm>
        </p:spPr>
        <p:txBody>
          <a:bodyPr/>
          <a:lstStyle>
            <a:lvl1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ja-JP" altLang="en-US" smtClean="0"/>
              <a:t>プロジェクト紹介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656009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17776D-ADAC-42DF-989B-1CB7E6768D35}" type="datetime1">
              <a:rPr kumimoji="1" lang="ja-JP" altLang="en-US" smtClean="0"/>
              <a:t>2017/2/13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プロジェクト紹介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468269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B3F9C-5D67-4EDE-88D9-644867969734}" type="datetime1">
              <a:rPr kumimoji="1" lang="ja-JP" altLang="en-US" smtClean="0"/>
              <a:t>2017/2/13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プロジェクト紹介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71689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403" y="245966"/>
            <a:ext cx="8323382" cy="824847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1108" y="1315123"/>
            <a:ext cx="8268677" cy="4924360"/>
          </a:xfrm>
        </p:spPr>
        <p:txBody>
          <a:bodyPr/>
          <a:lstStyle>
            <a:lvl1pPr marL="228600" indent="-22860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p"/>
              <a:defRPr sz="2400"/>
            </a:lvl1pPr>
            <a:lvl2pPr marL="685800" indent="-228600">
              <a:lnSpc>
                <a:spcPct val="125000"/>
              </a:lnSpc>
              <a:buClr>
                <a:schemeClr val="accent1"/>
              </a:buClr>
              <a:buFont typeface="Wingdings" panose="05000000000000000000" pitchFamily="2" charset="2"/>
              <a:buChar char="Ø"/>
              <a:defRPr sz="2000"/>
            </a:lvl2pPr>
            <a:lvl3pPr>
              <a:buClr>
                <a:schemeClr val="accent1"/>
              </a:buClr>
              <a:defRPr/>
            </a:lvl3pPr>
          </a:lstStyle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55888" y="6407143"/>
            <a:ext cx="108811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fld id="{6BA1A7B4-7298-4B4C-8572-A409A72F5748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07143"/>
            <a:ext cx="9144000" cy="365125"/>
          </a:xfrm>
        </p:spPr>
        <p:txBody>
          <a:bodyPr/>
          <a:lstStyle>
            <a:lvl1pPr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ja-JP" altLang="en-US" smtClean="0"/>
              <a:t>プロジェクト紹介</a:t>
            </a: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5343" y="97108"/>
            <a:ext cx="551473" cy="365125"/>
          </a:xfrm>
        </p:spPr>
        <p:txBody>
          <a:bodyPr/>
          <a:lstStyle>
            <a:lvl1pPr>
              <a:defRPr sz="1400"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fld id="{D8F4E805-1781-46FB-877C-A4098C9829F0}" type="slidenum">
              <a:rPr lang="ja-JP" altLang="en-US" smtClean="0"/>
              <a:pPr/>
              <a:t>‹#›</a:t>
            </a:fld>
            <a:endParaRPr lang="ja-JP" altLang="en-US"/>
          </a:p>
        </p:txBody>
      </p:sp>
      <p:cxnSp>
        <p:nvCxnSpPr>
          <p:cNvPr id="9" name="直線コネクタ 8"/>
          <p:cNvCxnSpPr/>
          <p:nvPr userDrawn="1"/>
        </p:nvCxnSpPr>
        <p:spPr>
          <a:xfrm flipV="1">
            <a:off x="461108" y="953582"/>
            <a:ext cx="8268677" cy="23448"/>
          </a:xfrm>
          <a:prstGeom prst="line">
            <a:avLst/>
          </a:prstGeom>
          <a:ln w="762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16414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4223-6973-4C0D-8629-15B84699A6E5}" type="datetime1">
              <a:rPr kumimoji="1" lang="ja-JP" altLang="en-US" smtClean="0"/>
              <a:t>2017/2/13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プロジェクト紹介</a:t>
            </a: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4197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01377-ADFB-4B31-AAD8-22F3920847AE}" type="datetime1">
              <a:rPr kumimoji="1" lang="ja-JP" altLang="en-US" smtClean="0"/>
              <a:t>2017/2/13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プロジェクト紹介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92749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097B8-A42D-4270-8818-2DE8986169A9}" type="datetime1">
              <a:rPr kumimoji="1" lang="ja-JP" altLang="en-US" smtClean="0"/>
              <a:t>2017/2/13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プロジェクト紹介</a:t>
            </a:r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531339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B44518-1F7D-4831-87A1-85B31E691CED}" type="datetime1">
              <a:rPr kumimoji="1" lang="ja-JP" altLang="en-US" smtClean="0"/>
              <a:t>2017/2/13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プロジェクト紹介</a:t>
            </a:r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77393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95185-D20E-4BD2-8EBB-56ED254D5BD5}" type="datetime1">
              <a:rPr kumimoji="1" lang="ja-JP" altLang="en-US" smtClean="0"/>
              <a:t>2017/2/13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プロジェクト紹介</a:t>
            </a:r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891100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21F254-E85D-46D2-9A27-26C26D0C037F}" type="datetime1">
              <a:rPr kumimoji="1" lang="ja-JP" altLang="en-US" smtClean="0"/>
              <a:t>2017/2/13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プロジェクト紹介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4829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772AA-924D-40AA-A481-BE886D11241D}" type="datetime1">
              <a:rPr kumimoji="1" lang="ja-JP" altLang="en-US" smtClean="0"/>
              <a:t>2017/2/13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ja-JP" altLang="en-US" smtClean="0"/>
              <a:t>プロジェクト紹介</a:t>
            </a:r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81123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dirty="0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dirty="0" smtClean="0"/>
              <a:t>マスター テキストの書式設定</a:t>
            </a:r>
          </a:p>
          <a:p>
            <a:pPr lvl="1"/>
            <a:r>
              <a:rPr lang="ja-JP" altLang="en-US" dirty="0" smtClean="0"/>
              <a:t>第 </a:t>
            </a:r>
            <a:r>
              <a:rPr lang="en-US" altLang="ja-JP" dirty="0" smtClean="0"/>
              <a:t>2 </a:t>
            </a:r>
            <a:r>
              <a:rPr lang="ja-JP" altLang="en-US" dirty="0" smtClean="0"/>
              <a:t>レベル</a:t>
            </a:r>
          </a:p>
          <a:p>
            <a:pPr lvl="2"/>
            <a:r>
              <a:rPr lang="ja-JP" altLang="en-US" dirty="0" smtClean="0"/>
              <a:t>第 </a:t>
            </a:r>
            <a:r>
              <a:rPr lang="en-US" altLang="ja-JP" dirty="0" smtClean="0"/>
              <a:t>3 </a:t>
            </a:r>
            <a:r>
              <a:rPr lang="ja-JP" altLang="en-US" dirty="0" smtClean="0"/>
              <a:t>レベル</a:t>
            </a:r>
          </a:p>
          <a:p>
            <a:pPr lvl="3"/>
            <a:r>
              <a:rPr lang="ja-JP" altLang="en-US" dirty="0" smtClean="0"/>
              <a:t>第 </a:t>
            </a:r>
            <a:r>
              <a:rPr lang="en-US" altLang="ja-JP" dirty="0" smtClean="0"/>
              <a:t>4 </a:t>
            </a:r>
            <a:r>
              <a:rPr lang="ja-JP" altLang="en-US" dirty="0" smtClean="0"/>
              <a:t>レベル</a:t>
            </a:r>
          </a:p>
          <a:p>
            <a:pPr lvl="4"/>
            <a:r>
              <a:rPr lang="ja-JP" altLang="en-US" dirty="0" smtClean="0"/>
              <a:t>第 </a:t>
            </a:r>
            <a:r>
              <a:rPr lang="en-US" altLang="ja-JP" dirty="0" smtClean="0"/>
              <a:t>5 </a:t>
            </a:r>
            <a:r>
              <a:rPr lang="ja-JP" altLang="en-US" dirty="0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87429" y="6356350"/>
            <a:ext cx="9357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6F247-FCCF-490F-A489-6C3B0D3D134D}" type="datetime1">
              <a:rPr kumimoji="1" lang="ja-JP" altLang="en-US" smtClean="0"/>
              <a:t>2017/2/13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33859" y="6356350"/>
            <a:ext cx="26762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kumimoji="0" lang="ja-JP" altLang="en-US" smtClean="0">
                <a:solidFill>
                  <a:prstClr val="black"/>
                </a:solidFill>
              </a:rPr>
              <a:t>プロジェクト紹介</a:t>
            </a:r>
            <a:endParaRPr kumimoji="0" lang="en-US" altLang="ja-JP" dirty="0" smtClean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63876" y="6356351"/>
            <a:ext cx="5514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4E805-1781-46FB-877C-A4098C9829F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83277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 panose="020B0604030504040204" pitchFamily="50" charset="-128"/>
          <a:ea typeface="メイリオ" panose="020B0604030504040204" pitchFamily="50" charset="-128"/>
          <a:cs typeface="メイリオ" panose="020B0604030504040204" pitchFamily="50" charset="-128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ssg526/lis/tree/lisver2" TargetMode="External"/><Relationship Id="rId2" Type="http://schemas.openxmlformats.org/officeDocument/2006/relationships/hyperlink" Target="https://github.com/stssg526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itmul/chainer-faster-rcnn" TargetMode="External"/><Relationship Id="rId4" Type="http://schemas.openxmlformats.org/officeDocument/2006/relationships/hyperlink" Target="https://github.com/mitmu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png"/><Relationship Id="rId7" Type="http://schemas.openxmlformats.org/officeDocument/2006/relationships/image" Target="../media/image7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55960" y="1495716"/>
            <a:ext cx="7772400" cy="2387600"/>
          </a:xfrm>
        </p:spPr>
        <p:txBody>
          <a:bodyPr>
            <a:normAutofit/>
          </a:bodyPr>
          <a:lstStyle/>
          <a:p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/>
              <a:t>Team H</a:t>
            </a:r>
            <a:br>
              <a:rPr lang="en-US" altLang="ja-JP" dirty="0" smtClean="0"/>
            </a:br>
            <a:r>
              <a:rPr lang="ja-JP" altLang="en-US" dirty="0"/>
              <a:t>探し物</a:t>
            </a:r>
            <a:r>
              <a:rPr lang="ja-JP" altLang="en-US" dirty="0" err="1"/>
              <a:t>み</a:t>
            </a:r>
            <a:r>
              <a:rPr lang="ja-JP" altLang="en-US" dirty="0"/>
              <a:t>～つけた！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963608" y="5707420"/>
            <a:ext cx="6837088" cy="619489"/>
          </a:xfrm>
        </p:spPr>
        <p:txBody>
          <a:bodyPr>
            <a:normAutofit/>
          </a:bodyPr>
          <a:lstStyle/>
          <a:p>
            <a:pPr fontAlgn="base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</a:pPr>
            <a:r>
              <a:rPr kumimoji="0" lang="ja-JP" altLang="en-US" sz="2400" dirty="0" smtClean="0">
                <a:solidFill>
                  <a:srgbClr val="000000"/>
                </a:solidFill>
              </a:rPr>
              <a:t>小松 廉，</a:t>
            </a:r>
            <a:r>
              <a:rPr lang="ja-JP" altLang="en-US" sz="2400" dirty="0" smtClean="0"/>
              <a:t>神谷 啓</a:t>
            </a:r>
            <a:r>
              <a:rPr lang="ja-JP" altLang="en-US" sz="2400" dirty="0"/>
              <a:t>太</a:t>
            </a:r>
            <a:r>
              <a:rPr kumimoji="0" lang="ja-JP" altLang="en-US" sz="2400" dirty="0" smtClean="0">
                <a:solidFill>
                  <a:srgbClr val="000000"/>
                </a:solidFill>
              </a:rPr>
              <a:t>，</a:t>
            </a:r>
            <a:r>
              <a:rPr lang="ja-JP" altLang="en-US" sz="2400" dirty="0" smtClean="0"/>
              <a:t>横倉 広夢，陳 浩</a:t>
            </a:r>
            <a:endParaRPr kumimoji="0" lang="en-US" altLang="ja-JP" sz="2400" dirty="0">
              <a:solidFill>
                <a:srgbClr val="000000"/>
              </a:solidFill>
            </a:endParaRPr>
          </a:p>
          <a:p>
            <a:pPr fontAlgn="base">
              <a:lnSpc>
                <a:spcPct val="130000"/>
              </a:lnSpc>
              <a:spcBef>
                <a:spcPct val="20000"/>
              </a:spcBef>
              <a:spcAft>
                <a:spcPct val="0"/>
              </a:spcAft>
            </a:pPr>
            <a:endParaRPr kumimoji="0" lang="en-US" altLang="ja-JP" sz="2400" dirty="0">
              <a:solidFill>
                <a:srgbClr val="000000"/>
              </a:solidFill>
            </a:endParaRP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>
          <a:xfrm>
            <a:off x="555960" y="352466"/>
            <a:ext cx="5983736" cy="571170"/>
          </a:xfrm>
        </p:spPr>
        <p:txBody>
          <a:bodyPr/>
          <a:lstStyle/>
          <a:p>
            <a:fld id="{B39FBA5C-A625-4903-81AE-5745ED76E36F}" type="datetime1">
              <a:rPr lang="ja-JP" altLang="en-US" sz="1800" smtClean="0"/>
              <a:t>2017/2/13</a:t>
            </a:fld>
            <a:r>
              <a:rPr lang="ja-JP" altLang="en-US" sz="1800" dirty="0"/>
              <a:t>　先端人工知能論</a:t>
            </a:r>
            <a:r>
              <a:rPr lang="ja-JP" altLang="en-US" sz="1800" dirty="0" smtClean="0"/>
              <a:t>２ 最終報告会</a:t>
            </a:r>
            <a:endParaRPr lang="ja-JP" altLang="en-US" sz="1800" dirty="0"/>
          </a:p>
        </p:txBody>
      </p:sp>
    </p:spTree>
    <p:extLst>
      <p:ext uri="{BB962C8B-B14F-4D97-AF65-F5344CB8AC3E}">
        <p14:creationId xmlns:p14="http://schemas.microsoft.com/office/powerpoint/2010/main" val="76041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473445"/>
            <a:ext cx="8229600" cy="328263"/>
          </a:xfrm>
        </p:spPr>
        <p:txBody>
          <a:bodyPr>
            <a:noAutofit/>
          </a:bodyPr>
          <a:lstStyle/>
          <a:p>
            <a:r>
              <a:rPr kumimoji="1" lang="ja-JP" altLang="en-US" sz="3200" dirty="0" smtClean="0"/>
              <a:t>仮想空間における物体（椅子）認識結果</a:t>
            </a:r>
            <a:endParaRPr kumimoji="1" lang="ja-JP" altLang="en-US" sz="3200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21658" y="6177739"/>
            <a:ext cx="8229600" cy="561407"/>
          </a:xfrm>
        </p:spPr>
        <p:txBody>
          <a:bodyPr>
            <a:normAutofit/>
          </a:bodyPr>
          <a:lstStyle/>
          <a:p>
            <a:pPr lvl="1"/>
            <a:r>
              <a:rPr lang="ja-JP" altLang="en-US" dirty="0" smtClean="0"/>
              <a:t>適切な位置角度から椅子を見る行動が獲得できるか？</a:t>
            </a:r>
            <a:endParaRPr lang="en-US" altLang="ja-JP" dirty="0" smtClean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658" y="2688706"/>
            <a:ext cx="3461218" cy="2610579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958932" y="5349471"/>
            <a:ext cx="32239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000" dirty="0" smtClean="0"/>
              <a:t>適度な位置角度だと</a:t>
            </a:r>
            <a:r>
              <a:rPr lang="en-US" altLang="ja-JP" sz="2000" dirty="0" smtClean="0"/>
              <a:t/>
            </a:r>
            <a:br>
              <a:rPr lang="en-US" altLang="ja-JP" sz="2000" dirty="0" smtClean="0"/>
            </a:br>
            <a:r>
              <a:rPr kumimoji="1" lang="ja-JP" altLang="en-US" sz="2000" dirty="0" smtClean="0"/>
              <a:t>認識可能</a:t>
            </a:r>
            <a:endParaRPr kumimoji="1" lang="ja-JP" altLang="en-US" sz="2000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3928" y="2688707"/>
            <a:ext cx="3387205" cy="2610578"/>
          </a:xfrm>
          <a:prstGeom prst="rect">
            <a:avLst/>
          </a:prstGeom>
        </p:spPr>
      </p:pic>
      <p:sp>
        <p:nvSpPr>
          <p:cNvPr id="8" name="テキスト ボックス 7"/>
          <p:cNvSpPr txBox="1"/>
          <p:nvPr/>
        </p:nvSpPr>
        <p:spPr>
          <a:xfrm>
            <a:off x="4568270" y="5336360"/>
            <a:ext cx="38797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2000" dirty="0" smtClean="0"/>
              <a:t>遠く</a:t>
            </a:r>
            <a:r>
              <a:rPr lang="ja-JP" altLang="en-US" sz="2000" dirty="0" smtClean="0"/>
              <a:t>のものや角度によっては</a:t>
            </a:r>
            <a:r>
              <a:rPr lang="en-US" altLang="ja-JP" sz="2000" dirty="0" smtClean="0"/>
              <a:t/>
            </a:r>
            <a:br>
              <a:rPr lang="en-US" altLang="ja-JP" sz="2000" dirty="0" smtClean="0"/>
            </a:br>
            <a:r>
              <a:rPr lang="ja-JP" altLang="en-US" sz="2000" dirty="0" smtClean="0"/>
              <a:t>認識が難しい</a:t>
            </a:r>
            <a:endParaRPr kumimoji="1" lang="ja-JP" altLang="en-US" sz="2000" dirty="0"/>
          </a:p>
        </p:txBody>
      </p:sp>
      <p:sp>
        <p:nvSpPr>
          <p:cNvPr id="9" name="日付プレースホルダー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ED105-93BA-4ABA-AD08-945B238389C3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11" name="スライド番号プレースホルダー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10</a:t>
            </a:fld>
            <a:endParaRPr lang="ja-JP" altLang="en-US"/>
          </a:p>
        </p:txBody>
      </p:sp>
      <p:sp>
        <p:nvSpPr>
          <p:cNvPr id="12" name="コンテンツ プレースホルダー 2"/>
          <p:cNvSpPr txBox="1">
            <a:spLocks/>
          </p:cNvSpPr>
          <p:nvPr/>
        </p:nvSpPr>
        <p:spPr>
          <a:xfrm>
            <a:off x="370344" y="2180167"/>
            <a:ext cx="8229600" cy="52538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p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Ø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dirty="0" smtClean="0"/>
              <a:t>Unity</a:t>
            </a:r>
            <a:r>
              <a:rPr lang="ja-JP" altLang="en-US" dirty="0"/>
              <a:t>上で</a:t>
            </a:r>
            <a:r>
              <a:rPr lang="ja-JP" altLang="en-US" dirty="0" smtClean="0"/>
              <a:t>の椅子の認識結果</a:t>
            </a:r>
            <a:endParaRPr lang="en-US" altLang="ja-JP" dirty="0" smtClean="0"/>
          </a:p>
        </p:txBody>
      </p:sp>
      <p:sp>
        <p:nvSpPr>
          <p:cNvPr id="13" name="コンテンツ プレースホルダー 2"/>
          <p:cNvSpPr txBox="1">
            <a:spLocks/>
          </p:cNvSpPr>
          <p:nvPr/>
        </p:nvSpPr>
        <p:spPr>
          <a:xfrm>
            <a:off x="607216" y="1157554"/>
            <a:ext cx="8229600" cy="11569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p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Ø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 smtClean="0"/>
              <a:t>Faster R-CNN</a:t>
            </a:r>
            <a:r>
              <a:rPr lang="ja-JP" altLang="en-US" dirty="0" smtClean="0"/>
              <a:t>を学習済みネットワークで活用</a:t>
            </a:r>
            <a:endParaRPr lang="en-US" altLang="ja-JP" dirty="0" smtClean="0"/>
          </a:p>
          <a:p>
            <a:r>
              <a:rPr lang="en-US" altLang="ja-JP" dirty="0" smtClean="0"/>
              <a:t>21</a:t>
            </a:r>
            <a:r>
              <a:rPr lang="ja-JP" altLang="en-US" dirty="0" smtClean="0"/>
              <a:t>個のクラスが認識可能であり椅子の判別も可能</a:t>
            </a:r>
          </a:p>
        </p:txBody>
      </p:sp>
    </p:spTree>
    <p:extLst>
      <p:ext uri="{BB962C8B-B14F-4D97-AF65-F5344CB8AC3E}">
        <p14:creationId xmlns:p14="http://schemas.microsoft.com/office/powerpoint/2010/main" val="3051518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学習初期の様子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A7B4-7298-4B4C-8572-A409A72F5748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11</a:t>
            </a:fld>
            <a:endParaRPr lang="ja-JP" altLang="en-US"/>
          </a:p>
        </p:txBody>
      </p:sp>
      <p:pic>
        <p:nvPicPr>
          <p:cNvPr id="6" name="先端人工知能論_学習中_画像認識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2381" t="10583" r="28962" b="2626"/>
          <a:stretch>
            <a:fillRect/>
          </a:stretch>
        </p:blipFill>
        <p:spPr>
          <a:xfrm>
            <a:off x="284480" y="1445209"/>
            <a:ext cx="5166240" cy="4299421"/>
          </a:xfrm>
          <a:prstGeom prst="rect">
            <a:avLst/>
          </a:prstGeom>
        </p:spPr>
      </p:pic>
      <p:sp>
        <p:nvSpPr>
          <p:cNvPr id="7" name="テキスト ボックス 6"/>
          <p:cNvSpPr txBox="1"/>
          <p:nvPr/>
        </p:nvSpPr>
        <p:spPr>
          <a:xfrm>
            <a:off x="97327" y="5832529"/>
            <a:ext cx="80316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ja-JP" altLang="en-US" sz="2000" dirty="0" smtClean="0"/>
              <a:t>上部：環境設置カメラ　</a:t>
            </a:r>
            <a:endParaRPr lang="en-US" altLang="ja-JP" sz="2000" dirty="0" smtClean="0"/>
          </a:p>
          <a:p>
            <a:pPr algn="ctr"/>
            <a:r>
              <a:rPr lang="ja-JP" altLang="en-US" sz="2000" dirty="0" smtClean="0"/>
              <a:t>左下：エージェント一人称視点　右下：</a:t>
            </a:r>
            <a:r>
              <a:rPr lang="en-US" altLang="ja-JP" sz="2000" dirty="0" smtClean="0"/>
              <a:t>Faster R-CNN</a:t>
            </a:r>
            <a:r>
              <a:rPr lang="ja-JP" altLang="en-US" sz="2000" dirty="0" smtClean="0"/>
              <a:t> 椅子の認識結果</a:t>
            </a:r>
            <a:endParaRPr kumimoji="1" lang="ja-JP" altLang="en-US" sz="2000" dirty="0"/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75348" y="1554500"/>
            <a:ext cx="3968651" cy="4924360"/>
          </a:xfrm>
        </p:spPr>
        <p:txBody>
          <a:bodyPr>
            <a:normAutofit/>
          </a:bodyPr>
          <a:lstStyle/>
          <a:p>
            <a:pPr lvl="1"/>
            <a:r>
              <a:rPr lang="ja-JP" altLang="en-US" dirty="0" smtClean="0"/>
              <a:t>状態：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 smtClean="0"/>
              <a:t>エージェントの一人称視点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行動：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エージェントの動作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（進む、右向く、左向く）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報酬：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>
                <a:solidFill>
                  <a:srgbClr val="FF0000"/>
                </a:solidFill>
              </a:rPr>
              <a:t>椅子</a:t>
            </a:r>
            <a:r>
              <a:rPr lang="ja-JP" altLang="en-US" dirty="0" smtClean="0"/>
              <a:t>を視認（＋１）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制限時間（</a:t>
            </a:r>
            <a:r>
              <a:rPr kumimoji="1" lang="en-US" altLang="ja-JP" dirty="0" smtClean="0"/>
              <a:t>150</a:t>
            </a:r>
            <a:r>
              <a:rPr kumimoji="1" lang="ja-JP" altLang="en-US" dirty="0" smtClean="0"/>
              <a:t>行動）で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エピソード終了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97994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3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55960" y="1495716"/>
            <a:ext cx="7772400" cy="2387600"/>
          </a:xfrm>
        </p:spPr>
        <p:txBody>
          <a:bodyPr>
            <a:normAutofit/>
          </a:bodyPr>
          <a:lstStyle/>
          <a:p>
            <a:r>
              <a:rPr kumimoji="1" lang="ja-JP" altLang="en-US" dirty="0" smtClean="0"/>
              <a:t>学習結果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6836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76562" y="49809"/>
            <a:ext cx="8323382" cy="824847"/>
          </a:xfrm>
        </p:spPr>
        <p:txBody>
          <a:bodyPr/>
          <a:lstStyle/>
          <a:p>
            <a:r>
              <a:rPr kumimoji="1" lang="ja-JP" altLang="en-US" dirty="0" smtClean="0"/>
              <a:t>得られた行動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A7B4-7298-4B4C-8572-A409A72F5748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13</a:t>
            </a:fld>
            <a:endParaRPr lang="ja-JP" altLang="en-US"/>
          </a:p>
        </p:txBody>
      </p:sp>
      <p:pic>
        <p:nvPicPr>
          <p:cNvPr id="6" name="Encode_1080P_44_棚も消えている注意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4090" t="9040" r="26853" b="674"/>
          <a:stretch>
            <a:fillRect/>
          </a:stretch>
        </p:blipFill>
        <p:spPr>
          <a:xfrm>
            <a:off x="1307941" y="642187"/>
            <a:ext cx="6058984" cy="5210727"/>
          </a:xfrm>
          <a:prstGeom prst="rect">
            <a:avLst/>
          </a:prstGeom>
        </p:spPr>
      </p:pic>
      <p:sp>
        <p:nvSpPr>
          <p:cNvPr id="8" name="正方形/長方形 7"/>
          <p:cNvSpPr/>
          <p:nvPr/>
        </p:nvSpPr>
        <p:spPr>
          <a:xfrm>
            <a:off x="554264" y="6008807"/>
            <a:ext cx="7501624" cy="5808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dirty="0" smtClean="0">
                <a:solidFill>
                  <a:schemeClr val="tx1"/>
                </a:solidFill>
              </a:rPr>
              <a:t>見渡して怪しげなところに近づいて認識している？</a:t>
            </a:r>
            <a:endParaRPr lang="en-US" altLang="ja-JP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72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76562" y="49809"/>
            <a:ext cx="8323382" cy="824847"/>
          </a:xfrm>
        </p:spPr>
        <p:txBody>
          <a:bodyPr/>
          <a:lstStyle/>
          <a:p>
            <a:r>
              <a:rPr kumimoji="1" lang="ja-JP" altLang="en-US" dirty="0" smtClean="0"/>
              <a:t>得られた行動その</a:t>
            </a:r>
            <a:r>
              <a:rPr kumimoji="1" lang="en-US" altLang="ja-JP" dirty="0" smtClean="0"/>
              <a:t>2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A7B4-7298-4B4C-8572-A409A72F5748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14</a:t>
            </a:fld>
            <a:endParaRPr lang="ja-JP" altLang="en-US"/>
          </a:p>
        </p:txBody>
      </p:sp>
      <p:pic>
        <p:nvPicPr>
          <p:cNvPr id="3" name="Encode_1080P_4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2101" t="9313" r="27270" b="1101"/>
          <a:stretch>
            <a:fillRect/>
          </a:stretch>
        </p:blipFill>
        <p:spPr>
          <a:xfrm>
            <a:off x="1215340" y="650406"/>
            <a:ext cx="6435525" cy="5349009"/>
          </a:xfrm>
          <a:prstGeom prst="rect">
            <a:avLst/>
          </a:prstGeom>
        </p:spPr>
      </p:pic>
      <p:sp>
        <p:nvSpPr>
          <p:cNvPr id="9" name="正方形/長方形 8"/>
          <p:cNvSpPr/>
          <p:nvPr/>
        </p:nvSpPr>
        <p:spPr>
          <a:xfrm>
            <a:off x="1607560" y="6116694"/>
            <a:ext cx="5834961" cy="5808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dirty="0">
                <a:solidFill>
                  <a:schemeClr val="tx1"/>
                </a:solidFill>
              </a:rPr>
              <a:t>棚</a:t>
            </a:r>
            <a:r>
              <a:rPr lang="ja-JP" altLang="en-US" sz="2400" dirty="0" smtClean="0">
                <a:solidFill>
                  <a:schemeClr val="tx1"/>
                </a:solidFill>
              </a:rPr>
              <a:t>の</a:t>
            </a:r>
            <a:r>
              <a:rPr lang="ja-JP" altLang="en-US" sz="2400" dirty="0">
                <a:solidFill>
                  <a:schemeClr val="tx1"/>
                </a:solidFill>
              </a:rPr>
              <a:t>裏</a:t>
            </a:r>
            <a:r>
              <a:rPr lang="ja-JP" altLang="en-US" sz="2400" dirty="0" smtClean="0">
                <a:solidFill>
                  <a:schemeClr val="tx1"/>
                </a:solidFill>
              </a:rPr>
              <a:t>の椅子も認識している</a:t>
            </a:r>
            <a:endParaRPr lang="en-US" altLang="ja-JP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2027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55960" y="1495716"/>
            <a:ext cx="7772400" cy="2387600"/>
          </a:xfrm>
        </p:spPr>
        <p:txBody>
          <a:bodyPr>
            <a:normAutofit/>
          </a:bodyPr>
          <a:lstStyle/>
          <a:p>
            <a:r>
              <a:rPr kumimoji="1" lang="ja-JP" altLang="en-US" dirty="0" smtClean="0"/>
              <a:t>接触報酬との比較実験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32261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報酬を変更したものとの比較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A7B4-7298-4B4C-8572-A409A72F5748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16</a:t>
            </a:fld>
            <a:endParaRPr lang="ja-JP" altLang="en-US"/>
          </a:p>
        </p:txBody>
      </p:sp>
      <p:pic>
        <p:nvPicPr>
          <p:cNvPr id="6" name="Encode_1080P_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5900" t="9184" r="42133" b="3328"/>
          <a:stretch>
            <a:fillRect/>
          </a:stretch>
        </p:blipFill>
        <p:spPr>
          <a:xfrm>
            <a:off x="2129742" y="1484855"/>
            <a:ext cx="4583574" cy="4340506"/>
          </a:xfrm>
          <a:prstGeom prst="rect">
            <a:avLst/>
          </a:prstGeom>
        </p:spPr>
      </p:pic>
      <p:sp>
        <p:nvSpPr>
          <p:cNvPr id="8" name="正方形/長方形 7"/>
          <p:cNvSpPr/>
          <p:nvPr/>
        </p:nvSpPr>
        <p:spPr>
          <a:xfrm>
            <a:off x="1599832" y="6008807"/>
            <a:ext cx="5491978" cy="58089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dirty="0" smtClean="0">
                <a:solidFill>
                  <a:schemeClr val="tx1"/>
                </a:solidFill>
              </a:rPr>
              <a:t>画面の中央に椅子が来たら直進！</a:t>
            </a:r>
            <a:endParaRPr lang="en-US" altLang="ja-JP" sz="2400" dirty="0" smtClean="0">
              <a:solidFill>
                <a:schemeClr val="tx1"/>
              </a:solidFill>
            </a:endParaRPr>
          </a:p>
        </p:txBody>
      </p:sp>
      <p:sp>
        <p:nvSpPr>
          <p:cNvPr id="7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06403" y="1070813"/>
            <a:ext cx="8268677" cy="4924360"/>
          </a:xfrm>
        </p:spPr>
        <p:txBody>
          <a:bodyPr/>
          <a:lstStyle/>
          <a:p>
            <a:r>
              <a:rPr lang="ja-JP" altLang="en-US" dirty="0"/>
              <a:t>椅子</a:t>
            </a:r>
            <a:r>
              <a:rPr lang="ja-JP" altLang="en-US" dirty="0" smtClean="0"/>
              <a:t>を視認したら報酬から椅子に接触したら報酬に変更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493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まとめ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A7B4-7298-4B4C-8572-A409A72F5748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17</a:t>
            </a:fld>
            <a:endParaRPr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1149810" y="1764254"/>
            <a:ext cx="6659593" cy="9896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800" dirty="0">
                <a:solidFill>
                  <a:schemeClr val="tx1"/>
                </a:solidFill>
              </a:rPr>
              <a:t>画像</a:t>
            </a:r>
            <a:r>
              <a:rPr lang="ja-JP" altLang="en-US" sz="2800" dirty="0" smtClean="0">
                <a:solidFill>
                  <a:schemeClr val="tx1"/>
                </a:solidFill>
              </a:rPr>
              <a:t>認識に適した写真を撮影する</a:t>
            </a:r>
            <a:endParaRPr lang="en-US" altLang="ja-JP" sz="2800" dirty="0" smtClean="0">
              <a:solidFill>
                <a:schemeClr val="tx1"/>
              </a:solidFill>
            </a:endParaRPr>
          </a:p>
          <a:p>
            <a:pPr algn="ctr"/>
            <a:r>
              <a:rPr lang="ja-JP" altLang="en-US" sz="2800" dirty="0" smtClean="0">
                <a:solidFill>
                  <a:schemeClr val="tx1"/>
                </a:solidFill>
              </a:rPr>
              <a:t>エージェントの動きの学習</a:t>
            </a:r>
            <a:endParaRPr lang="ja-JP" altLang="en-US" sz="2800" dirty="0">
              <a:solidFill>
                <a:schemeClr val="tx1"/>
              </a:solidFill>
            </a:endParaRPr>
          </a:p>
        </p:txBody>
      </p:sp>
      <p:sp>
        <p:nvSpPr>
          <p:cNvPr id="8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06403" y="3279333"/>
            <a:ext cx="9022077" cy="2751077"/>
          </a:xfrm>
        </p:spPr>
        <p:txBody>
          <a:bodyPr>
            <a:normAutofit/>
          </a:bodyPr>
          <a:lstStyle/>
          <a:p>
            <a:pPr lvl="1"/>
            <a:r>
              <a:rPr lang="ja-JP" altLang="en-US" sz="2800" dirty="0" smtClean="0"/>
              <a:t>対象物を視認した際に報酬を与えることで</a:t>
            </a:r>
            <a:endParaRPr lang="en-US" altLang="ja-JP" sz="2800" dirty="0" smtClean="0"/>
          </a:p>
          <a:p>
            <a:pPr lvl="2"/>
            <a:r>
              <a:rPr lang="ja-JP" altLang="en-US" sz="2800" dirty="0" smtClean="0"/>
              <a:t>見渡して</a:t>
            </a:r>
            <a:r>
              <a:rPr lang="ja-JP" altLang="en-US" sz="2800" dirty="0"/>
              <a:t>怪しげなところに</a:t>
            </a:r>
            <a:r>
              <a:rPr lang="ja-JP" altLang="en-US" sz="2800" dirty="0" smtClean="0"/>
              <a:t>近づく行動の獲得</a:t>
            </a:r>
            <a:endParaRPr lang="en-US" altLang="ja-JP" sz="2800" dirty="0" smtClean="0"/>
          </a:p>
          <a:p>
            <a:pPr lvl="2"/>
            <a:r>
              <a:rPr lang="ja-JP" altLang="en-US" sz="2800" dirty="0" smtClean="0"/>
              <a:t>障害物の裏にも回り込んで対象物の捜索</a:t>
            </a:r>
            <a:endParaRPr lang="en-US" altLang="ja-JP" sz="2800" dirty="0" smtClean="0"/>
          </a:p>
          <a:p>
            <a:pPr lvl="1"/>
            <a:r>
              <a:rPr lang="ja-JP" altLang="en-US" sz="2800" dirty="0" smtClean="0"/>
              <a:t>接触報酬とは全く異なる行動獲得</a:t>
            </a:r>
            <a:endParaRPr lang="en-US" altLang="ja-JP" sz="2800" dirty="0"/>
          </a:p>
        </p:txBody>
      </p:sp>
    </p:spTree>
    <p:extLst>
      <p:ext uri="{BB962C8B-B14F-4D97-AF65-F5344CB8AC3E}">
        <p14:creationId xmlns:p14="http://schemas.microsoft.com/office/powerpoint/2010/main" val="573135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A7B4-7298-4B4C-8572-A409A72F5748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18</a:t>
            </a:fld>
            <a:endParaRPr lang="ja-JP" altLang="en-US"/>
          </a:p>
        </p:txBody>
      </p:sp>
      <p:sp>
        <p:nvSpPr>
          <p:cNvPr id="13" name="コンテンツ プレースホルダー 2"/>
          <p:cNvSpPr txBox="1">
            <a:spLocks/>
          </p:cNvSpPr>
          <p:nvPr/>
        </p:nvSpPr>
        <p:spPr>
          <a:xfrm>
            <a:off x="57055" y="1230239"/>
            <a:ext cx="9022077" cy="5118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p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Ø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ja-JP" altLang="en-US" sz="2400" dirty="0" smtClean="0"/>
              <a:t>同じ棚の裏を</a:t>
            </a:r>
            <a:r>
              <a:rPr lang="en-US" altLang="ja-JP" sz="2400" dirty="0" smtClean="0"/>
              <a:t>2</a:t>
            </a:r>
            <a:r>
              <a:rPr lang="ja-JP" altLang="en-US" sz="2400" dirty="0" smtClean="0"/>
              <a:t>度見に行くという無駄な行動をなくす</a:t>
            </a:r>
            <a:endParaRPr lang="en-US" altLang="ja-JP" sz="2400" dirty="0" smtClean="0"/>
          </a:p>
          <a:p>
            <a:pPr lvl="2"/>
            <a:r>
              <a:rPr lang="ja-JP" altLang="en-US" sz="2400" dirty="0" smtClean="0"/>
              <a:t>ネットワークへの長期記憶の追加</a:t>
            </a:r>
            <a:endParaRPr lang="en-US" altLang="ja-JP" sz="2400" dirty="0" smtClean="0"/>
          </a:p>
          <a:p>
            <a:pPr lvl="2"/>
            <a:r>
              <a:rPr lang="ja-JP" altLang="en-US" sz="2400" dirty="0" smtClean="0"/>
              <a:t>地図生成する枠組みの追加</a:t>
            </a:r>
            <a:endParaRPr lang="en-US" altLang="ja-JP" sz="2400" dirty="0" smtClean="0"/>
          </a:p>
          <a:p>
            <a:pPr lvl="1"/>
            <a:r>
              <a:rPr lang="en-US" altLang="ja-JP" sz="2400" dirty="0" smtClean="0"/>
              <a:t>SLAM</a:t>
            </a:r>
            <a:r>
              <a:rPr lang="ja-JP" altLang="en-US" sz="2400" dirty="0" smtClean="0"/>
              <a:t>（地図生成と自己位置推定）と組み合わせる</a:t>
            </a:r>
            <a:endParaRPr lang="en-US" altLang="ja-JP" sz="2400" dirty="0" smtClean="0"/>
          </a:p>
          <a:p>
            <a:pPr lvl="2"/>
            <a:r>
              <a:rPr lang="ja-JP" altLang="en-US" sz="2400" dirty="0"/>
              <a:t>認識</a:t>
            </a:r>
            <a:r>
              <a:rPr lang="ja-JP" altLang="en-US" sz="2400" dirty="0" smtClean="0"/>
              <a:t>した対象物の位置がマークされた地図生成が可能</a:t>
            </a:r>
            <a:endParaRPr lang="en-US" altLang="ja-JP" sz="2400" dirty="0" smtClean="0"/>
          </a:p>
          <a:p>
            <a:pPr lvl="1"/>
            <a:r>
              <a:rPr lang="ja-JP" altLang="en-US" sz="2400" dirty="0"/>
              <a:t>現実的</a:t>
            </a:r>
            <a:r>
              <a:rPr lang="ja-JP" altLang="en-US" sz="2400" dirty="0" smtClean="0"/>
              <a:t>な環境での</a:t>
            </a:r>
            <a:r>
              <a:rPr lang="ja-JP" altLang="en-US" sz="2400" dirty="0"/>
              <a:t>学習＆物体認識の結果の</a:t>
            </a:r>
            <a:r>
              <a:rPr lang="en-US" altLang="ja-JP" sz="2400" dirty="0"/>
              <a:t>DQN</a:t>
            </a:r>
            <a:r>
              <a:rPr lang="ja-JP" altLang="en-US" sz="2400" dirty="0" err="1"/>
              <a:t>への</a:t>
            </a:r>
            <a:r>
              <a:rPr lang="ja-JP" altLang="en-US" sz="2400" dirty="0" smtClean="0"/>
              <a:t>入力</a:t>
            </a:r>
            <a:endParaRPr lang="en-US" altLang="ja-JP" sz="2400" dirty="0" smtClean="0"/>
          </a:p>
          <a:p>
            <a:pPr lvl="2"/>
            <a:r>
              <a:rPr lang="ja-JP" altLang="en-US" sz="2400" dirty="0" smtClean="0"/>
              <a:t>障害物</a:t>
            </a:r>
            <a:r>
              <a:rPr lang="ja-JP" altLang="en-US" sz="2400" dirty="0"/>
              <a:t>特有の行動の</a:t>
            </a:r>
            <a:r>
              <a:rPr lang="ja-JP" altLang="en-US" sz="2400" dirty="0" smtClean="0"/>
              <a:t>学習</a:t>
            </a:r>
            <a:r>
              <a:rPr lang="en-US" altLang="ja-JP" sz="2400" dirty="0" smtClean="0"/>
              <a:t/>
            </a:r>
            <a:br>
              <a:rPr lang="en-US" altLang="ja-JP" sz="2400" dirty="0" smtClean="0"/>
            </a:br>
            <a:r>
              <a:rPr lang="en-US" altLang="ja-JP" sz="2400" dirty="0" smtClean="0"/>
              <a:t>ex. </a:t>
            </a:r>
            <a:r>
              <a:rPr lang="ja-JP" altLang="en-US" sz="2400" dirty="0" smtClean="0"/>
              <a:t>椅子を探す場合は机の近くを探す</a:t>
            </a:r>
            <a:endParaRPr lang="en-US" altLang="ja-JP" sz="2400" dirty="0"/>
          </a:p>
          <a:p>
            <a:pPr lvl="1"/>
            <a:r>
              <a:rPr lang="ja-JP" altLang="en-US" sz="2400" dirty="0"/>
              <a:t>対象物が移動する場合の行動学習</a:t>
            </a:r>
            <a:endParaRPr lang="en-US" altLang="ja-JP" sz="2400" dirty="0"/>
          </a:p>
          <a:p>
            <a:pPr lvl="2"/>
            <a:r>
              <a:rPr lang="ja-JP" altLang="en-US" sz="2400" dirty="0"/>
              <a:t>不審者を追跡する警備ロボットへの応用</a:t>
            </a:r>
            <a:endParaRPr lang="en-US" altLang="ja-JP" sz="2400" dirty="0"/>
          </a:p>
          <a:p>
            <a:pPr lvl="1"/>
            <a:endParaRPr lang="en-US" altLang="ja-JP" sz="2400" dirty="0" smtClean="0"/>
          </a:p>
          <a:p>
            <a:pPr lvl="1"/>
            <a:endParaRPr lang="en-US" altLang="ja-JP" sz="2400" dirty="0" smtClean="0"/>
          </a:p>
          <a:p>
            <a:pPr lvl="2"/>
            <a:endParaRPr lang="en-US" altLang="ja-JP" sz="2400" dirty="0" smtClean="0"/>
          </a:p>
          <a:p>
            <a:pPr lvl="2"/>
            <a:endParaRPr lang="en-US" altLang="ja-JP" sz="2400" dirty="0" smtClean="0"/>
          </a:p>
        </p:txBody>
      </p:sp>
      <p:sp>
        <p:nvSpPr>
          <p:cNvPr id="14" name="タイトル 1"/>
          <p:cNvSpPr>
            <a:spLocks noGrp="1"/>
          </p:cNvSpPr>
          <p:nvPr>
            <p:ph type="title"/>
          </p:nvPr>
        </p:nvSpPr>
        <p:spPr>
          <a:xfrm>
            <a:off x="406403" y="245966"/>
            <a:ext cx="8323382" cy="824847"/>
          </a:xfrm>
        </p:spPr>
        <p:txBody>
          <a:bodyPr/>
          <a:lstStyle/>
          <a:p>
            <a:r>
              <a:rPr kumimoji="1" lang="ja-JP" altLang="en-US" dirty="0" smtClean="0"/>
              <a:t>今後の展望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8009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37697" y="1229814"/>
            <a:ext cx="8323382" cy="824847"/>
          </a:xfrm>
        </p:spPr>
        <p:txBody>
          <a:bodyPr/>
          <a:lstStyle/>
          <a:p>
            <a:r>
              <a:rPr lang="ja-JP" altLang="en-US" dirty="0"/>
              <a:t>謝辞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06403" y="1870707"/>
            <a:ext cx="8825132" cy="5319357"/>
          </a:xfrm>
        </p:spPr>
        <p:txBody>
          <a:bodyPr>
            <a:normAutofit/>
          </a:bodyPr>
          <a:lstStyle/>
          <a:p>
            <a:r>
              <a:rPr kumimoji="1" lang="ja-JP" altLang="en-US" dirty="0" smtClean="0"/>
              <a:t>東京大学　中山秀樹先生</a:t>
            </a:r>
            <a:endParaRPr kumimoji="1" lang="en-US" altLang="ja-JP" dirty="0" smtClean="0"/>
          </a:p>
          <a:p>
            <a:pPr lvl="1"/>
            <a:r>
              <a:rPr lang="en-US" altLang="ja-JP" dirty="0" smtClean="0"/>
              <a:t>GPU</a:t>
            </a:r>
            <a:r>
              <a:rPr lang="ja-JP" altLang="en-US" dirty="0" smtClean="0"/>
              <a:t>搭載</a:t>
            </a:r>
            <a:r>
              <a:rPr lang="en-US" altLang="ja-JP" dirty="0" smtClean="0"/>
              <a:t>PC</a:t>
            </a:r>
            <a:r>
              <a:rPr lang="ja-JP" altLang="en-US" dirty="0" smtClean="0"/>
              <a:t>の貸出</a:t>
            </a:r>
            <a:endParaRPr lang="en-US" altLang="ja-JP" dirty="0" smtClean="0"/>
          </a:p>
          <a:p>
            <a:r>
              <a:rPr kumimoji="1" lang="en-US" altLang="ja-JP" dirty="0" smtClean="0"/>
              <a:t>PFN</a:t>
            </a:r>
            <a:r>
              <a:rPr kumimoji="1" lang="ja-JP" altLang="en-US" dirty="0" smtClean="0"/>
              <a:t>様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先端人工知能論２の講義で扱った</a:t>
            </a:r>
            <a:r>
              <a:rPr lang="en-US" altLang="ja-JP" dirty="0" smtClean="0"/>
              <a:t>DQN</a:t>
            </a:r>
            <a:r>
              <a:rPr lang="ja-JP" altLang="en-US" dirty="0" smtClean="0"/>
              <a:t>のプログラム</a:t>
            </a:r>
            <a:endParaRPr lang="en-US" altLang="ja-JP" dirty="0" smtClean="0"/>
          </a:p>
          <a:p>
            <a:r>
              <a:rPr lang="en-US" altLang="ja-JP" dirty="0" smtClean="0"/>
              <a:t>stssg526</a:t>
            </a:r>
            <a:r>
              <a:rPr lang="ja-JP" altLang="en-US" dirty="0" smtClean="0"/>
              <a:t>様（</a:t>
            </a:r>
            <a:r>
              <a:rPr lang="en-US" altLang="ja-JP" dirty="0">
                <a:hlinkClick r:id="rId2"/>
              </a:rPr>
              <a:t>https://</a:t>
            </a:r>
            <a:r>
              <a:rPr lang="en-US" altLang="ja-JP" dirty="0" smtClean="0">
                <a:hlinkClick r:id="rId2"/>
              </a:rPr>
              <a:t>github.com/stssg526</a:t>
            </a:r>
            <a:r>
              <a:rPr lang="ja-JP" altLang="en-US" dirty="0" smtClean="0"/>
              <a:t>）</a:t>
            </a:r>
            <a:endParaRPr lang="en-US" altLang="ja-JP" dirty="0" smtClean="0"/>
          </a:p>
          <a:p>
            <a:pPr lvl="1"/>
            <a:r>
              <a:rPr lang="en-US" altLang="ja-JP" dirty="0"/>
              <a:t>LIS (Life in </a:t>
            </a:r>
            <a:r>
              <a:rPr lang="en-US" altLang="ja-JP" dirty="0" err="1"/>
              <a:t>Silico</a:t>
            </a:r>
            <a:r>
              <a:rPr lang="en-US" altLang="ja-JP" dirty="0"/>
              <a:t>) ver2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>
                <a:hlinkClick r:id="rId3"/>
              </a:rPr>
              <a:t>https://github.com/stssg526/lis/tree/lisver2</a:t>
            </a:r>
            <a:endParaRPr lang="en-US" altLang="ja-JP" dirty="0" smtClean="0"/>
          </a:p>
          <a:p>
            <a:r>
              <a:rPr lang="en-US" altLang="ja-JP" dirty="0" err="1" smtClean="0"/>
              <a:t>mitmul</a:t>
            </a:r>
            <a:r>
              <a:rPr lang="ja-JP" altLang="en-US" dirty="0" smtClean="0"/>
              <a:t>様（</a:t>
            </a:r>
            <a:r>
              <a:rPr lang="en-US" altLang="ja-JP" dirty="0">
                <a:hlinkClick r:id="rId4"/>
              </a:rPr>
              <a:t>https://</a:t>
            </a:r>
            <a:r>
              <a:rPr lang="en-US" altLang="ja-JP" dirty="0" smtClean="0">
                <a:hlinkClick r:id="rId4"/>
              </a:rPr>
              <a:t>github.com/mitmul</a:t>
            </a:r>
            <a:r>
              <a:rPr lang="ja-JP" altLang="en-US" dirty="0" smtClean="0"/>
              <a:t>）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Faster R-CNN</a:t>
            </a:r>
            <a:r>
              <a:rPr lang="ja-JP" altLang="en-US" dirty="0" smtClean="0"/>
              <a:t>の</a:t>
            </a:r>
            <a:r>
              <a:rPr lang="en-US" altLang="ja-JP" dirty="0" err="1" smtClean="0"/>
              <a:t>Chainer</a:t>
            </a:r>
            <a:r>
              <a:rPr lang="ja-JP" altLang="en-US" dirty="0" smtClean="0"/>
              <a:t>実装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en-US" altLang="ja-JP" dirty="0">
                <a:hlinkClick r:id="rId5"/>
              </a:rPr>
              <a:t>https://</a:t>
            </a:r>
            <a:r>
              <a:rPr lang="en-US" altLang="ja-JP" dirty="0" smtClean="0">
                <a:hlinkClick r:id="rId5"/>
              </a:rPr>
              <a:t>github.com/mitmul/chainer-faster-rcnn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endParaRPr lang="en-US" altLang="ja-JP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D2E2D1-7A7E-4043-8FE6-14F7181D2590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19</a:t>
            </a:fld>
            <a:endParaRPr lang="ja-JP" altLang="en-US"/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1091690" y="145284"/>
            <a:ext cx="6403155" cy="8267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p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Ø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panose="05000000000000000000" pitchFamily="2" charset="2"/>
              <a:buNone/>
            </a:pPr>
            <a:r>
              <a:rPr lang="ja-JP" altLang="en-US" sz="3200" dirty="0" smtClean="0"/>
              <a:t>ご清聴ありがとうございました！</a:t>
            </a:r>
            <a:endParaRPr lang="ja-JP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19199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36"/>
          <p:cNvSpPr/>
          <p:nvPr/>
        </p:nvSpPr>
        <p:spPr>
          <a:xfrm>
            <a:off x="400723" y="609384"/>
            <a:ext cx="8429241" cy="8107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lang="ja-JP" altLang="en-US" sz="4800" dirty="0" smtClean="0"/>
              <a:t>みなさん探し物しますよね？</a:t>
            </a:r>
            <a:endParaRPr sz="4800" dirty="0"/>
          </a:p>
        </p:txBody>
      </p:sp>
      <p:sp>
        <p:nvSpPr>
          <p:cNvPr id="8" name="Shape 36"/>
          <p:cNvSpPr/>
          <p:nvPr/>
        </p:nvSpPr>
        <p:spPr>
          <a:xfrm>
            <a:off x="797886" y="1728833"/>
            <a:ext cx="1973023" cy="749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lang="ja-JP" altLang="en-US" sz="4400" dirty="0"/>
              <a:t>スマホ</a:t>
            </a:r>
            <a:endParaRPr sz="4400" dirty="0"/>
          </a:p>
        </p:txBody>
      </p:sp>
      <p:sp>
        <p:nvSpPr>
          <p:cNvPr id="9" name="Shape 36"/>
          <p:cNvSpPr/>
          <p:nvPr/>
        </p:nvSpPr>
        <p:spPr>
          <a:xfrm>
            <a:off x="4884977" y="1728833"/>
            <a:ext cx="1973023" cy="749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lang="ja-JP" altLang="en-US" sz="4400" dirty="0" smtClean="0"/>
              <a:t>財布</a:t>
            </a:r>
            <a:endParaRPr sz="4400" dirty="0"/>
          </a:p>
        </p:txBody>
      </p:sp>
      <p:sp>
        <p:nvSpPr>
          <p:cNvPr id="11" name="Shape 36"/>
          <p:cNvSpPr/>
          <p:nvPr/>
        </p:nvSpPr>
        <p:spPr>
          <a:xfrm>
            <a:off x="400723" y="4362415"/>
            <a:ext cx="1973023" cy="749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endParaRPr sz="4400" dirty="0"/>
          </a:p>
        </p:txBody>
      </p:sp>
      <p:sp>
        <p:nvSpPr>
          <p:cNvPr id="12" name="Shape 36"/>
          <p:cNvSpPr/>
          <p:nvPr/>
        </p:nvSpPr>
        <p:spPr>
          <a:xfrm>
            <a:off x="1986538" y="2863927"/>
            <a:ext cx="2898439" cy="749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lang="ja-JP" altLang="en-US" sz="4400" dirty="0" smtClean="0"/>
              <a:t>イヤホン</a:t>
            </a:r>
            <a:endParaRPr sz="4400" dirty="0"/>
          </a:p>
        </p:txBody>
      </p:sp>
      <p:sp>
        <p:nvSpPr>
          <p:cNvPr id="13" name="Shape 36"/>
          <p:cNvSpPr/>
          <p:nvPr/>
        </p:nvSpPr>
        <p:spPr>
          <a:xfrm>
            <a:off x="5528853" y="2863927"/>
            <a:ext cx="2898439" cy="749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lang="ja-JP" altLang="en-US" sz="4400" dirty="0" smtClean="0"/>
              <a:t>時計</a:t>
            </a:r>
            <a:endParaRPr sz="4400" dirty="0"/>
          </a:p>
        </p:txBody>
      </p:sp>
      <p:sp>
        <p:nvSpPr>
          <p:cNvPr id="15" name="Shape 36"/>
          <p:cNvSpPr/>
          <p:nvPr/>
        </p:nvSpPr>
        <p:spPr>
          <a:xfrm>
            <a:off x="215996" y="4096791"/>
            <a:ext cx="5556732" cy="5030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lang="ja-JP" altLang="en-US" sz="2800" dirty="0" smtClean="0"/>
              <a:t>実社会の必要性でみてみると</a:t>
            </a:r>
            <a:endParaRPr sz="2800" dirty="0"/>
          </a:p>
        </p:txBody>
      </p:sp>
      <p:sp>
        <p:nvSpPr>
          <p:cNvPr id="16" name="Shape 36"/>
          <p:cNvSpPr/>
          <p:nvPr/>
        </p:nvSpPr>
        <p:spPr>
          <a:xfrm>
            <a:off x="688829" y="4974436"/>
            <a:ext cx="2898439" cy="749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lang="ja-JP" altLang="en-US" sz="4400" dirty="0" smtClean="0"/>
              <a:t>迷子の捜索</a:t>
            </a:r>
            <a:endParaRPr sz="4400" dirty="0"/>
          </a:p>
        </p:txBody>
      </p:sp>
      <p:sp>
        <p:nvSpPr>
          <p:cNvPr id="17" name="Shape 36"/>
          <p:cNvSpPr/>
          <p:nvPr/>
        </p:nvSpPr>
        <p:spPr>
          <a:xfrm>
            <a:off x="4615343" y="4974436"/>
            <a:ext cx="2898439" cy="749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lang="ja-JP" altLang="en-US" sz="4400" dirty="0" smtClean="0"/>
              <a:t>指名手配犯</a:t>
            </a:r>
            <a:endParaRPr sz="4400" dirty="0"/>
          </a:p>
        </p:txBody>
      </p:sp>
      <p:sp>
        <p:nvSpPr>
          <p:cNvPr id="14" name="Shape 36"/>
          <p:cNvSpPr/>
          <p:nvPr/>
        </p:nvSpPr>
        <p:spPr>
          <a:xfrm>
            <a:off x="2581075" y="5915157"/>
            <a:ext cx="3750276" cy="7492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r>
              <a:rPr lang="ja-JP" altLang="en-US" sz="4400" dirty="0" smtClean="0"/>
              <a:t>侵入者の監視</a:t>
            </a:r>
            <a:endParaRPr sz="4400" dirty="0"/>
          </a:p>
        </p:txBody>
      </p:sp>
    </p:spTree>
    <p:extLst>
      <p:ext uri="{BB962C8B-B14F-4D97-AF65-F5344CB8AC3E}">
        <p14:creationId xmlns:p14="http://schemas.microsoft.com/office/powerpoint/2010/main" val="398627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グループ化 3"/>
          <p:cNvGrpSpPr/>
          <p:nvPr/>
        </p:nvGrpSpPr>
        <p:grpSpPr>
          <a:xfrm>
            <a:off x="313439" y="-21921"/>
            <a:ext cx="6122410" cy="2908163"/>
            <a:chOff x="316183" y="202871"/>
            <a:chExt cx="6122410" cy="2908163"/>
          </a:xfrm>
        </p:grpSpPr>
        <p:pic>
          <p:nvPicPr>
            <p:cNvPr id="14" name="1_27.jp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2679394" y="1026881"/>
              <a:ext cx="3759199" cy="2084153"/>
            </a:xfrm>
            <a:prstGeom prst="rect">
              <a:avLst/>
            </a:prstGeom>
            <a:ln w="12700">
              <a:miter lim="400000"/>
            </a:ln>
          </p:spPr>
        </p:pic>
        <p:pic>
          <p:nvPicPr>
            <p:cNvPr id="18" name="bouhan_camera.png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316183" y="202871"/>
              <a:ext cx="1906682" cy="1885622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20" name="Shape 36"/>
          <p:cNvSpPr/>
          <p:nvPr/>
        </p:nvSpPr>
        <p:spPr>
          <a:xfrm>
            <a:off x="313439" y="3079083"/>
            <a:ext cx="8491107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/>
          </a:lstStyle>
          <a:p>
            <a:pPr>
              <a:defRPr sz="1800"/>
            </a:pPr>
            <a:r>
              <a:rPr lang="ja-JP" altLang="en-US" sz="2531" dirty="0">
                <a:latin typeface="+mj-ea"/>
              </a:rPr>
              <a:t>高度な画像認識ができても</a:t>
            </a:r>
            <a:r>
              <a:rPr lang="ja-JP" altLang="en-US" sz="2531" dirty="0">
                <a:solidFill>
                  <a:srgbClr val="FF0000"/>
                </a:solidFill>
                <a:latin typeface="+mj-ea"/>
              </a:rPr>
              <a:t>固定</a:t>
            </a:r>
            <a:r>
              <a:rPr lang="ja-JP" altLang="en-US" sz="2531" dirty="0" smtClean="0">
                <a:solidFill>
                  <a:srgbClr val="FF0000"/>
                </a:solidFill>
                <a:latin typeface="+mj-ea"/>
              </a:rPr>
              <a:t>カメラ</a:t>
            </a:r>
            <a:r>
              <a:rPr lang="ja-JP" altLang="en-US" sz="2531" dirty="0" smtClean="0">
                <a:latin typeface="+mj-ea"/>
              </a:rPr>
              <a:t>の映像では限界あり</a:t>
            </a:r>
            <a:endParaRPr lang="ja-JP" altLang="en-US" sz="2531" dirty="0">
              <a:latin typeface="+mj-ea"/>
            </a:endParaRPr>
          </a:p>
        </p:txBody>
      </p:sp>
      <p:sp>
        <p:nvSpPr>
          <p:cNvPr id="21" name="Shape 37"/>
          <p:cNvSpPr/>
          <p:nvPr/>
        </p:nvSpPr>
        <p:spPr>
          <a:xfrm>
            <a:off x="197617" y="6074849"/>
            <a:ext cx="72200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endParaRPr sz="2531" dirty="0">
              <a:latin typeface="+mj-ea"/>
              <a:ea typeface="+mj-ea"/>
            </a:endParaRPr>
          </a:p>
        </p:txBody>
      </p:sp>
      <p:sp>
        <p:nvSpPr>
          <p:cNvPr id="22" name="Shape 38"/>
          <p:cNvSpPr/>
          <p:nvPr/>
        </p:nvSpPr>
        <p:spPr>
          <a:xfrm>
            <a:off x="406403" y="4550381"/>
            <a:ext cx="72200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algn="l"/>
          </a:lstStyle>
          <a:p>
            <a:pPr lvl="0">
              <a:defRPr sz="1800"/>
            </a:pPr>
            <a:endParaRPr sz="2531" dirty="0">
              <a:latin typeface="+mj-ea"/>
              <a:ea typeface="+mj-ea"/>
            </a:endParaRPr>
          </a:p>
        </p:txBody>
      </p:sp>
      <p:sp>
        <p:nvSpPr>
          <p:cNvPr id="24" name="タイトル 1"/>
          <p:cNvSpPr txBox="1">
            <a:spLocks/>
          </p:cNvSpPr>
          <p:nvPr/>
        </p:nvSpPr>
        <p:spPr>
          <a:xfrm>
            <a:off x="313439" y="-43674"/>
            <a:ext cx="8416344" cy="8248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kumimoji="1" sz="36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</a:lstStyle>
          <a:p>
            <a:r>
              <a:rPr lang="ja-JP" altLang="en-US" sz="3200" dirty="0" smtClean="0">
                <a:latin typeface="+mj-ea"/>
                <a:ea typeface="+mj-ea"/>
              </a:rPr>
              <a:t>監視カメラ＋画像認識</a:t>
            </a:r>
            <a:endParaRPr lang="ja-JP" altLang="en-US" sz="3200" dirty="0">
              <a:latin typeface="+mj-ea"/>
              <a:ea typeface="+mj-ea"/>
            </a:endParaRPr>
          </a:p>
        </p:txBody>
      </p:sp>
      <p:sp>
        <p:nvSpPr>
          <p:cNvPr id="26" name="Shape 36"/>
          <p:cNvSpPr/>
          <p:nvPr/>
        </p:nvSpPr>
        <p:spPr>
          <a:xfrm>
            <a:off x="406403" y="3895130"/>
            <a:ext cx="4828849" cy="15494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35719" tIns="35719" rIns="35719" bIns="35719" anchor="ctr">
            <a:spAutoFit/>
          </a:bodyPr>
          <a:lstStyle>
            <a:lvl1pPr algn="l"/>
          </a:lstStyle>
          <a:p>
            <a:pPr>
              <a:defRPr sz="1800"/>
            </a:pPr>
            <a:r>
              <a:rPr lang="ja-JP" altLang="en-US" sz="2400" dirty="0" smtClean="0">
                <a:latin typeface="+mj-ea"/>
                <a:ea typeface="+mj-ea"/>
              </a:rPr>
              <a:t>・周囲を見渡す</a:t>
            </a:r>
            <a:endParaRPr lang="en-US" altLang="ja-JP" sz="2400" dirty="0" smtClean="0">
              <a:latin typeface="+mj-ea"/>
              <a:ea typeface="+mj-ea"/>
            </a:endParaRPr>
          </a:p>
          <a:p>
            <a:pPr>
              <a:defRPr sz="1800"/>
            </a:pPr>
            <a:r>
              <a:rPr lang="ja-JP" altLang="en-US" sz="2400" dirty="0" smtClean="0">
                <a:latin typeface="+mj-ea"/>
                <a:ea typeface="+mj-ea"/>
              </a:rPr>
              <a:t>・</a:t>
            </a:r>
            <a:r>
              <a:rPr lang="ja-JP" altLang="en-US" sz="2400" dirty="0" smtClean="0">
                <a:latin typeface="+mj-ea"/>
              </a:rPr>
              <a:t>対象がありそうな場所に</a:t>
            </a:r>
            <a:r>
              <a:rPr lang="ja-JP" altLang="en-US" sz="2400" dirty="0" smtClean="0">
                <a:latin typeface="+mj-ea"/>
                <a:ea typeface="+mj-ea"/>
              </a:rPr>
              <a:t>近づく</a:t>
            </a:r>
            <a:endParaRPr lang="en-US" altLang="ja-JP" sz="2400" dirty="0" smtClean="0">
              <a:latin typeface="+mj-ea"/>
              <a:ea typeface="+mj-ea"/>
            </a:endParaRPr>
          </a:p>
          <a:p>
            <a:pPr>
              <a:defRPr sz="1800"/>
            </a:pPr>
            <a:r>
              <a:rPr lang="ja-JP" altLang="en-US" sz="2400" dirty="0" smtClean="0">
                <a:latin typeface="+mj-ea"/>
                <a:ea typeface="+mj-ea"/>
              </a:rPr>
              <a:t>・障害物の裏を見る</a:t>
            </a:r>
            <a:endParaRPr lang="en-US" altLang="ja-JP" sz="2400" dirty="0" smtClean="0">
              <a:latin typeface="+mj-ea"/>
              <a:ea typeface="+mj-ea"/>
            </a:endParaRPr>
          </a:p>
          <a:p>
            <a:pPr>
              <a:defRPr sz="1800"/>
            </a:pPr>
            <a:r>
              <a:rPr lang="ja-JP" altLang="en-US" sz="2400" dirty="0" smtClean="0">
                <a:latin typeface="+mj-ea"/>
                <a:ea typeface="+mj-ea"/>
              </a:rPr>
              <a:t>・</a:t>
            </a:r>
            <a:r>
              <a:rPr lang="ja-JP" altLang="en-US" sz="2400" dirty="0" smtClean="0">
                <a:latin typeface="+mj-ea"/>
              </a:rPr>
              <a:t>対象</a:t>
            </a:r>
            <a:r>
              <a:rPr lang="ja-JP" altLang="en-US" sz="2400" dirty="0">
                <a:latin typeface="+mj-ea"/>
              </a:rPr>
              <a:t>を</a:t>
            </a:r>
            <a:r>
              <a:rPr lang="ja-JP" altLang="en-US" sz="2400" dirty="0" smtClean="0">
                <a:latin typeface="+mj-ea"/>
                <a:ea typeface="+mj-ea"/>
              </a:rPr>
              <a:t>色んな角度から撮影する</a:t>
            </a:r>
            <a:endParaRPr lang="en-US" altLang="ja-JP" sz="2400" dirty="0" smtClean="0">
              <a:latin typeface="+mj-ea"/>
              <a:ea typeface="+mj-ea"/>
            </a:endParaRPr>
          </a:p>
        </p:txBody>
      </p:sp>
      <p:sp>
        <p:nvSpPr>
          <p:cNvPr id="27" name="正方形/長方形 26"/>
          <p:cNvSpPr/>
          <p:nvPr/>
        </p:nvSpPr>
        <p:spPr>
          <a:xfrm>
            <a:off x="1641627" y="5644218"/>
            <a:ext cx="5829244" cy="8939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400" dirty="0">
                <a:solidFill>
                  <a:schemeClr val="tx1"/>
                </a:solidFill>
              </a:rPr>
              <a:t>画像認識 </a:t>
            </a:r>
            <a:r>
              <a:rPr lang="en-US" altLang="ja-JP" sz="2400" dirty="0">
                <a:solidFill>
                  <a:schemeClr val="tx1"/>
                </a:solidFill>
              </a:rPr>
              <a:t>+ </a:t>
            </a:r>
            <a:r>
              <a:rPr lang="ja-JP" altLang="en-US" sz="2400" dirty="0" smtClean="0">
                <a:solidFill>
                  <a:schemeClr val="tx1"/>
                </a:solidFill>
              </a:rPr>
              <a:t>適した写真を撮影する</a:t>
            </a:r>
            <a:r>
              <a:rPr lang="en-US" altLang="ja-JP" sz="2400" dirty="0" smtClean="0">
                <a:solidFill>
                  <a:schemeClr val="tx1"/>
                </a:solidFill>
              </a:rPr>
              <a:t/>
            </a:r>
            <a:br>
              <a:rPr lang="en-US" altLang="ja-JP" sz="2400" dirty="0" smtClean="0">
                <a:solidFill>
                  <a:schemeClr val="tx1"/>
                </a:solidFill>
              </a:rPr>
            </a:br>
            <a:r>
              <a:rPr lang="ja-JP" altLang="en-US" sz="2400" dirty="0" smtClean="0">
                <a:solidFill>
                  <a:schemeClr val="tx1"/>
                </a:solidFill>
              </a:rPr>
              <a:t>エージェントの動きの学習が必要</a:t>
            </a:r>
            <a:endParaRPr lang="ja-JP" altLang="en-US" sz="2400" dirty="0">
              <a:solidFill>
                <a:schemeClr val="tx1"/>
              </a:solidFill>
            </a:endParaRPr>
          </a:p>
        </p:txBody>
      </p:sp>
      <p:grpSp>
        <p:nvGrpSpPr>
          <p:cNvPr id="3" name="グループ化 2"/>
          <p:cNvGrpSpPr/>
          <p:nvPr/>
        </p:nvGrpSpPr>
        <p:grpSpPr>
          <a:xfrm>
            <a:off x="5235252" y="3540684"/>
            <a:ext cx="2879901" cy="1866249"/>
            <a:chOff x="722300" y="3641762"/>
            <a:chExt cx="2879901" cy="1866249"/>
          </a:xfrm>
        </p:grpSpPr>
        <p:pic>
          <p:nvPicPr>
            <p:cNvPr id="2" name="図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10365" y="3831713"/>
              <a:ext cx="1991836" cy="1676298"/>
            </a:xfrm>
            <a:prstGeom prst="rect">
              <a:avLst/>
            </a:prstGeom>
          </p:spPr>
        </p:pic>
        <p:pic>
          <p:nvPicPr>
            <p:cNvPr id="28" name="bouhan_camera.png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722300" y="3641762"/>
              <a:ext cx="1233751" cy="1220124"/>
            </a:xfrm>
            <a:prstGeom prst="rect">
              <a:avLst/>
            </a:prstGeom>
            <a:ln w="12700">
              <a:miter lim="400000"/>
            </a:ln>
          </p:spPr>
        </p:pic>
      </p:grpSp>
    </p:spTree>
    <p:extLst>
      <p:ext uri="{BB962C8B-B14F-4D97-AF65-F5344CB8AC3E}">
        <p14:creationId xmlns:p14="http://schemas.microsoft.com/office/powerpoint/2010/main" val="1088766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6" grpId="0" animBg="1"/>
      <p:bldP spid="2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目的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06403" y="1391025"/>
            <a:ext cx="8268677" cy="13826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dirty="0" smtClean="0"/>
              <a:t>深層強化学習を用いた</a:t>
            </a:r>
            <a:endParaRPr kumimoji="1" lang="ja-JP" altLang="en-US" sz="2800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A7B4-7298-4B4C-8572-A409A72F5748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4</a:t>
            </a:fld>
            <a:endParaRPr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960407" y="2307764"/>
            <a:ext cx="6659593" cy="145113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3200" dirty="0">
                <a:solidFill>
                  <a:schemeClr val="tx1"/>
                </a:solidFill>
              </a:rPr>
              <a:t>画像</a:t>
            </a:r>
            <a:r>
              <a:rPr lang="ja-JP" altLang="en-US" sz="3200" dirty="0" smtClean="0">
                <a:solidFill>
                  <a:schemeClr val="tx1"/>
                </a:solidFill>
              </a:rPr>
              <a:t>認識に適した写真を撮影する</a:t>
            </a:r>
            <a:endParaRPr lang="en-US" altLang="ja-JP" sz="3200" dirty="0" smtClean="0">
              <a:solidFill>
                <a:schemeClr val="tx1"/>
              </a:solidFill>
            </a:endParaRPr>
          </a:p>
          <a:p>
            <a:pPr algn="ctr"/>
            <a:r>
              <a:rPr lang="ja-JP" altLang="en-US" sz="3200" dirty="0" smtClean="0">
                <a:solidFill>
                  <a:schemeClr val="tx1"/>
                </a:solidFill>
              </a:rPr>
              <a:t>エージェントの動きの学習</a:t>
            </a:r>
            <a:endParaRPr lang="ja-JP" altLang="en-US" sz="3200" dirty="0">
              <a:solidFill>
                <a:schemeClr val="tx1"/>
              </a:solidFill>
            </a:endParaRPr>
          </a:p>
        </p:txBody>
      </p:sp>
      <p:sp>
        <p:nvSpPr>
          <p:cNvPr id="7" name="コンテンツ プレースホルダー 2"/>
          <p:cNvSpPr txBox="1">
            <a:spLocks/>
          </p:cNvSpPr>
          <p:nvPr/>
        </p:nvSpPr>
        <p:spPr>
          <a:xfrm>
            <a:off x="714906" y="4330853"/>
            <a:ext cx="9022077" cy="2190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p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Ø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1" indent="-457200">
              <a:buFont typeface="+mj-lt"/>
              <a:buAutoNum type="arabicPeriod"/>
            </a:pPr>
            <a:r>
              <a:rPr lang="ja-JP" altLang="en-US" sz="2400" dirty="0" smtClean="0"/>
              <a:t>周囲を見渡す</a:t>
            </a:r>
            <a:endParaRPr lang="en-US" altLang="ja-JP" sz="24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ja-JP" altLang="en-US" sz="2400" dirty="0" smtClean="0"/>
              <a:t>対象がありそうな怪しげな場所に近づく</a:t>
            </a:r>
            <a:endParaRPr lang="en-US" altLang="ja-JP" sz="24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ja-JP" altLang="en-US" sz="2400" dirty="0" smtClean="0"/>
              <a:t>障害物の裏を見てみる</a:t>
            </a:r>
            <a:endParaRPr lang="en-US" altLang="ja-JP" sz="2400" dirty="0" smtClean="0"/>
          </a:p>
          <a:p>
            <a:pPr marL="914400" lvl="1" indent="-457200">
              <a:buFont typeface="+mj-lt"/>
              <a:buAutoNum type="arabicPeriod"/>
            </a:pPr>
            <a:r>
              <a:rPr lang="ja-JP" altLang="en-US" sz="2400" dirty="0" smtClean="0"/>
              <a:t>うまく認識できない場合は色んな角度から撮影</a:t>
            </a:r>
            <a:endParaRPr lang="ja-JP" altLang="en-US" sz="2400" dirty="0"/>
          </a:p>
        </p:txBody>
      </p:sp>
      <p:sp>
        <p:nvSpPr>
          <p:cNvPr id="8" name="コンテンツ プレースホルダー 2"/>
          <p:cNvSpPr txBox="1">
            <a:spLocks/>
          </p:cNvSpPr>
          <p:nvPr/>
        </p:nvSpPr>
        <p:spPr>
          <a:xfrm>
            <a:off x="240149" y="3866757"/>
            <a:ext cx="9022077" cy="7491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p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Ø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ja-JP" altLang="en-US" sz="2400" dirty="0" smtClean="0"/>
              <a:t>期待される</a:t>
            </a:r>
            <a:r>
              <a:rPr lang="ja-JP" altLang="en-US" sz="2400" dirty="0"/>
              <a:t>行動</a:t>
            </a:r>
          </a:p>
        </p:txBody>
      </p:sp>
    </p:spTree>
    <p:extLst>
      <p:ext uri="{BB962C8B-B14F-4D97-AF65-F5344CB8AC3E}">
        <p14:creationId xmlns:p14="http://schemas.microsoft.com/office/powerpoint/2010/main" val="1882176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 animBg="1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グループ化 25"/>
          <p:cNvGrpSpPr/>
          <p:nvPr/>
        </p:nvGrpSpPr>
        <p:grpSpPr>
          <a:xfrm>
            <a:off x="3068177" y="5377398"/>
            <a:ext cx="2152493" cy="1394870"/>
            <a:chOff x="722300" y="3641762"/>
            <a:chExt cx="2879901" cy="1866249"/>
          </a:xfrm>
        </p:grpSpPr>
        <p:pic>
          <p:nvPicPr>
            <p:cNvPr id="48" name="図 4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10365" y="3831713"/>
              <a:ext cx="1991836" cy="1676298"/>
            </a:xfrm>
            <a:prstGeom prst="rect">
              <a:avLst/>
            </a:prstGeom>
          </p:spPr>
        </p:pic>
        <p:pic>
          <p:nvPicPr>
            <p:cNvPr id="49" name="bouhan_camera.png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722300" y="3641762"/>
              <a:ext cx="1233751" cy="1220124"/>
            </a:xfrm>
            <a:prstGeom prst="rect">
              <a:avLst/>
            </a:prstGeom>
            <a:ln w="12700">
              <a:miter lim="400000"/>
            </a:ln>
          </p:spPr>
        </p:pic>
      </p:grp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アプローチ</a:t>
            </a:r>
            <a:endParaRPr kumimoji="1" lang="ja-JP" altLang="en-US" dirty="0"/>
          </a:p>
        </p:txBody>
      </p:sp>
      <p:grpSp>
        <p:nvGrpSpPr>
          <p:cNvPr id="27" name="Group 62"/>
          <p:cNvGrpSpPr/>
          <p:nvPr/>
        </p:nvGrpSpPr>
        <p:grpSpPr>
          <a:xfrm>
            <a:off x="1432559" y="3140995"/>
            <a:ext cx="6261821" cy="3521842"/>
            <a:chOff x="-1" y="-2"/>
            <a:chExt cx="10087448" cy="5477531"/>
          </a:xfrm>
        </p:grpSpPr>
        <p:grpSp>
          <p:nvGrpSpPr>
            <p:cNvPr id="28" name="Group 58"/>
            <p:cNvGrpSpPr/>
            <p:nvPr/>
          </p:nvGrpSpPr>
          <p:grpSpPr>
            <a:xfrm>
              <a:off x="-1" y="-2"/>
              <a:ext cx="9738489" cy="5477531"/>
              <a:chOff x="0" y="-1"/>
              <a:chExt cx="9738487" cy="5477529"/>
            </a:xfrm>
          </p:grpSpPr>
          <p:grpSp>
            <p:nvGrpSpPr>
              <p:cNvPr id="32" name="Group 54"/>
              <p:cNvGrpSpPr/>
              <p:nvPr/>
            </p:nvGrpSpPr>
            <p:grpSpPr>
              <a:xfrm>
                <a:off x="0" y="-1"/>
                <a:ext cx="9738487" cy="3427707"/>
                <a:chOff x="0" y="0"/>
                <a:chExt cx="9738486" cy="3427706"/>
              </a:xfrm>
            </p:grpSpPr>
            <p:pic>
              <p:nvPicPr>
                <p:cNvPr id="37" name="photo-99135_1280.png"/>
                <p:cNvPicPr/>
                <p:nvPr/>
              </p:nvPicPr>
              <p:blipFill>
                <a:blip r:embed="rId4">
                  <a:extLst/>
                </a:blip>
                <a:stretch>
                  <a:fillRect/>
                </a:stretch>
              </p:blipFill>
              <p:spPr>
                <a:xfrm>
                  <a:off x="3940016" y="1231444"/>
                  <a:ext cx="951044" cy="951044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pic>
              <p:nvPicPr>
                <p:cNvPr id="38" name="S__23060491.jpg"/>
                <p:cNvPicPr/>
                <p:nvPr/>
              </p:nvPicPr>
              <p:blipFill>
                <a:blip r:embed="rId5">
                  <a:extLst/>
                </a:blip>
                <a:stretch>
                  <a:fillRect/>
                </a:stretch>
              </p:blipFill>
              <p:spPr>
                <a:xfrm>
                  <a:off x="0" y="1358740"/>
                  <a:ext cx="2136763" cy="1602212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pic>
              <p:nvPicPr>
                <p:cNvPr id="39" name="result3.jpg"/>
                <p:cNvPicPr/>
                <p:nvPr/>
              </p:nvPicPr>
              <p:blipFill>
                <a:blip r:embed="rId6">
                  <a:extLst/>
                </a:blip>
                <a:stretch>
                  <a:fillRect/>
                </a:stretch>
              </p:blipFill>
              <p:spPr>
                <a:xfrm>
                  <a:off x="7185613" y="0"/>
                  <a:ext cx="2552873" cy="1914654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pic>
              <p:nvPicPr>
                <p:cNvPr id="40" name="d0094245_437584.gif"/>
                <p:cNvPicPr/>
                <p:nvPr/>
              </p:nvPicPr>
              <p:blipFill>
                <a:blip r:embed="rId7">
                  <a:extLst/>
                </a:blip>
                <a:stretch>
                  <a:fillRect/>
                </a:stretch>
              </p:blipFill>
              <p:spPr>
                <a:xfrm>
                  <a:off x="3805143" y="3041259"/>
                  <a:ext cx="395434" cy="386447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  <p:sp>
              <p:nvSpPr>
                <p:cNvPr id="41" name="Shape 50"/>
                <p:cNvSpPr/>
                <p:nvPr/>
              </p:nvSpPr>
              <p:spPr>
                <a:xfrm>
                  <a:off x="4653522" y="135585"/>
                  <a:ext cx="2453897" cy="1487773"/>
                </a:xfrm>
                <a:prstGeom prst="rect">
                  <a:avLst/>
                </a:prstGeom>
                <a:noFill/>
                <a:ln w="25400" cap="flat">
                  <a:solidFill>
                    <a:srgbClr val="85888D"/>
                  </a:solidFill>
                  <a:prstDash val="solid"/>
                  <a:miter lim="400000"/>
                </a:ln>
                <a:effectLst/>
              </p:spPr>
              <p:txBody>
                <a:bodyPr wrap="square" lIns="35719" tIns="35719" rIns="35719" bIns="35719" numCol="1" anchor="ctr">
                  <a:noAutofit/>
                </a:bodyPr>
                <a:lstStyle/>
                <a:p>
                  <a:pPr lvl="0">
                    <a:defRPr sz="2400"/>
                  </a:pPr>
                  <a:endParaRPr sz="1687"/>
                </a:p>
              </p:txBody>
            </p:sp>
            <p:sp>
              <p:nvSpPr>
                <p:cNvPr id="42" name="Shape 51"/>
                <p:cNvSpPr/>
                <p:nvPr/>
              </p:nvSpPr>
              <p:spPr>
                <a:xfrm flipV="1">
                  <a:off x="2283164" y="1749669"/>
                  <a:ext cx="1513074" cy="346484"/>
                </a:xfrm>
                <a:prstGeom prst="line">
                  <a:avLst/>
                </a:prstGeom>
                <a:noFill/>
                <a:ln w="25400" cap="flat">
                  <a:solidFill>
                    <a:srgbClr val="000000"/>
                  </a:solidFill>
                  <a:custDash>
                    <a:ds d="200000" sp="200000"/>
                  </a:custDash>
                  <a:miter lim="400000"/>
                  <a:tailEnd type="triangle" w="med" len="med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lvl="0">
                    <a:defRPr sz="2400"/>
                  </a:pPr>
                  <a:endParaRPr sz="1687"/>
                </a:p>
              </p:txBody>
            </p:sp>
            <p:sp>
              <p:nvSpPr>
                <p:cNvPr id="43" name="Shape 52"/>
                <p:cNvSpPr/>
                <p:nvPr/>
              </p:nvSpPr>
              <p:spPr>
                <a:xfrm>
                  <a:off x="2283139" y="2342091"/>
                  <a:ext cx="2136014" cy="144068"/>
                </a:xfrm>
                <a:prstGeom prst="line">
                  <a:avLst/>
                </a:prstGeom>
                <a:noFill/>
                <a:ln w="25400" cap="flat">
                  <a:solidFill>
                    <a:srgbClr val="000000"/>
                  </a:solidFill>
                  <a:custDash>
                    <a:ds d="200000" sp="200000"/>
                  </a:custDash>
                  <a:miter lim="400000"/>
                  <a:tailEnd type="triangle" w="med" len="med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 lvl="0">
                    <a:defRPr sz="2400"/>
                  </a:pPr>
                  <a:endParaRPr sz="1687"/>
                </a:p>
              </p:txBody>
            </p:sp>
            <p:pic>
              <p:nvPicPr>
                <p:cNvPr id="44" name="Multi-Layer_Neural_Network-Vector.svg.png"/>
                <p:cNvPicPr/>
                <p:nvPr/>
              </p:nvPicPr>
              <p:blipFill>
                <a:blip r:embed="rId8">
                  <a:extLst/>
                </a:blip>
                <a:stretch>
                  <a:fillRect/>
                </a:stretch>
              </p:blipFill>
              <p:spPr>
                <a:xfrm>
                  <a:off x="4707841" y="300908"/>
                  <a:ext cx="2345259" cy="1389511"/>
                </a:xfrm>
                <a:prstGeom prst="rect">
                  <a:avLst/>
                </a:prstGeom>
                <a:ln w="12700" cap="flat">
                  <a:noFill/>
                  <a:miter lim="400000"/>
                </a:ln>
                <a:effectLst/>
              </p:spPr>
            </p:pic>
          </p:grpSp>
          <p:sp>
            <p:nvSpPr>
              <p:cNvPr id="33" name="Shape 55"/>
              <p:cNvSpPr/>
              <p:nvPr/>
            </p:nvSpPr>
            <p:spPr>
              <a:xfrm>
                <a:off x="2548936" y="528568"/>
                <a:ext cx="1904729" cy="74587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rmAutofit/>
              </a:bodyPr>
              <a:lstStyle>
                <a:lvl1pPr>
                  <a:defRPr sz="3000"/>
                </a:lvl1pPr>
              </a:lstStyle>
              <a:p>
                <a:pPr>
                  <a:defRPr sz="1800"/>
                </a:pPr>
                <a:r>
                  <a:rPr lang="ja-JP" altLang="en-US" sz="2109" dirty="0"/>
                  <a:t>画像</a:t>
                </a:r>
                <a:r>
                  <a:rPr lang="ja-JP" altLang="en-US" sz="2109" dirty="0" smtClean="0"/>
                  <a:t>認識</a:t>
                </a:r>
                <a:endParaRPr lang="ja-JP" altLang="en-US" sz="2109" dirty="0"/>
              </a:p>
            </p:txBody>
          </p:sp>
          <p:sp>
            <p:nvSpPr>
              <p:cNvPr id="34" name="Shape 56"/>
              <p:cNvSpPr/>
              <p:nvPr/>
            </p:nvSpPr>
            <p:spPr>
              <a:xfrm>
                <a:off x="6102437" y="4554957"/>
                <a:ext cx="2565830" cy="92257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rmAutofit/>
              </a:bodyPr>
              <a:lstStyle>
                <a:lvl1pPr defTabSz="467359">
                  <a:defRPr sz="2400"/>
                </a:lvl1pPr>
              </a:lstStyle>
              <a:p>
                <a:pPr>
                  <a:defRPr sz="1800"/>
                </a:pPr>
                <a:r>
                  <a:rPr lang="ja-JP" altLang="en-US" sz="2000" dirty="0" smtClean="0"/>
                  <a:t>エージェント</a:t>
                </a:r>
                <a:endParaRPr lang="ja-JP" altLang="en-US" sz="1687" dirty="0"/>
              </a:p>
            </p:txBody>
          </p:sp>
          <p:sp>
            <p:nvSpPr>
              <p:cNvPr id="35" name="Shape 57"/>
              <p:cNvSpPr/>
              <p:nvPr/>
            </p:nvSpPr>
            <p:spPr>
              <a:xfrm>
                <a:off x="2832210" y="2965225"/>
                <a:ext cx="1904730" cy="554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0" tIns="0" rIns="0" bIns="0" numCol="1" anchor="ctr">
                <a:normAutofit/>
              </a:bodyPr>
              <a:lstStyle>
                <a:lvl1pPr>
                  <a:defRPr sz="3000"/>
                </a:lvl1pPr>
              </a:lstStyle>
              <a:p>
                <a:pPr>
                  <a:defRPr sz="1800"/>
                </a:pPr>
                <a:r>
                  <a:rPr lang="ja-JP" altLang="en-US" sz="2109" dirty="0" smtClean="0"/>
                  <a:t>報酬</a:t>
                </a:r>
                <a:endParaRPr lang="ja-JP" altLang="en-US" sz="2109" dirty="0"/>
              </a:p>
            </p:txBody>
          </p:sp>
        </p:grpSp>
        <p:sp>
          <p:nvSpPr>
            <p:cNvPr id="29" name="Shape 59"/>
            <p:cNvSpPr/>
            <p:nvPr/>
          </p:nvSpPr>
          <p:spPr>
            <a:xfrm>
              <a:off x="5544137" y="2419799"/>
              <a:ext cx="2453898" cy="1487772"/>
            </a:xfrm>
            <a:prstGeom prst="rect">
              <a:avLst/>
            </a:prstGeom>
            <a:noFill/>
            <a:ln w="25400" cap="flat">
              <a:solidFill>
                <a:srgbClr val="85888D"/>
              </a:solidFill>
              <a:prstDash val="solid"/>
              <a:miter lim="400000"/>
            </a:ln>
            <a:effectLst/>
          </p:spPr>
          <p:txBody>
            <a:bodyPr wrap="square" lIns="35719" tIns="35719" rIns="35719" bIns="35719" numCol="1" anchor="ctr">
              <a:noAutofit/>
            </a:bodyPr>
            <a:lstStyle/>
            <a:p>
              <a:pPr lvl="0">
                <a:defRPr sz="2400"/>
              </a:pPr>
              <a:endParaRPr sz="1687"/>
            </a:p>
          </p:txBody>
        </p:sp>
        <p:pic>
          <p:nvPicPr>
            <p:cNvPr id="30" name="Multi-Layer_Neural_Network-Vector.svg.png"/>
            <p:cNvPicPr/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5598456" y="2585121"/>
              <a:ext cx="2345259" cy="138951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1" name="Shape 61"/>
            <p:cNvSpPr/>
            <p:nvPr/>
          </p:nvSpPr>
          <p:spPr>
            <a:xfrm>
              <a:off x="8182716" y="2851742"/>
              <a:ext cx="1904731" cy="5546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rmAutofit/>
            </a:bodyPr>
            <a:lstStyle>
              <a:lvl1pPr>
                <a:defRPr sz="3000"/>
              </a:lvl1pPr>
            </a:lstStyle>
            <a:p>
              <a:pPr>
                <a:defRPr sz="1800"/>
              </a:pPr>
              <a:r>
                <a:rPr lang="ja-JP" altLang="en-US" sz="2109" dirty="0" smtClean="0"/>
                <a:t>行動</a:t>
              </a:r>
              <a:endParaRPr lang="ja-JP" altLang="en-US" sz="2109" dirty="0"/>
            </a:p>
          </p:txBody>
        </p:sp>
      </p:grpSp>
      <p:sp>
        <p:nvSpPr>
          <p:cNvPr id="45" name="Shape 63"/>
          <p:cNvSpPr/>
          <p:nvPr/>
        </p:nvSpPr>
        <p:spPr>
          <a:xfrm>
            <a:off x="645266" y="1648116"/>
            <a:ext cx="72200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/>
            </a:pPr>
            <a:endParaRPr sz="2531" dirty="0"/>
          </a:p>
        </p:txBody>
      </p:sp>
      <p:sp>
        <p:nvSpPr>
          <p:cNvPr id="46" name="Shape 64"/>
          <p:cNvSpPr/>
          <p:nvPr/>
        </p:nvSpPr>
        <p:spPr>
          <a:xfrm>
            <a:off x="985421" y="2185063"/>
            <a:ext cx="72200" cy="461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35719" tIns="35719" rIns="35719" bIns="35719" anchor="ctr">
            <a:spAutoFit/>
          </a:bodyPr>
          <a:lstStyle/>
          <a:p>
            <a:pPr lvl="0">
              <a:defRPr sz="1800"/>
            </a:pPr>
            <a:endParaRPr sz="2531" dirty="0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8018AE-80B4-4B3F-9E66-C065FBD2B88F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8" name="スライド番号プレースホルダー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5</a:t>
            </a:fld>
            <a:endParaRPr lang="ja-JP" altLang="en-US"/>
          </a:p>
        </p:txBody>
      </p:sp>
      <p:sp>
        <p:nvSpPr>
          <p:cNvPr id="47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24455" y="1131509"/>
            <a:ext cx="9022077" cy="2190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800" dirty="0" smtClean="0"/>
              <a:t>深層強化学習と画像認識を組み合わせて</a:t>
            </a:r>
            <a:endParaRPr lang="en-US" altLang="ja-JP" sz="2800" dirty="0" smtClean="0"/>
          </a:p>
          <a:p>
            <a:r>
              <a:rPr lang="ja-JP" altLang="en-US" sz="2800" dirty="0" smtClean="0"/>
              <a:t>対象物</a:t>
            </a:r>
            <a:r>
              <a:rPr lang="ja-JP" altLang="en-US" sz="2800" dirty="0"/>
              <a:t>を認識することで報酬を与える</a:t>
            </a:r>
            <a:endParaRPr lang="en-US" altLang="ja-JP" sz="2800" dirty="0"/>
          </a:p>
          <a:p>
            <a:pPr lvl="1"/>
            <a:r>
              <a:rPr lang="ja-JP" altLang="en-US" sz="2400" dirty="0" smtClean="0"/>
              <a:t>より</a:t>
            </a:r>
            <a:r>
              <a:rPr lang="ja-JP" altLang="en-US" sz="2400" dirty="0"/>
              <a:t>画像認識しやすくするような行動を</a:t>
            </a:r>
            <a:r>
              <a:rPr lang="ja-JP" altLang="en-US" sz="2400" dirty="0" smtClean="0"/>
              <a:t>学習</a:t>
            </a:r>
            <a:r>
              <a:rPr lang="ja-JP" altLang="en-US" sz="2400" dirty="0"/>
              <a:t>できる</a:t>
            </a:r>
            <a:r>
              <a:rPr lang="ja-JP" altLang="en-US" sz="2400" dirty="0" smtClean="0"/>
              <a:t>か？</a:t>
            </a:r>
            <a:endParaRPr lang="ja-JP" altLang="en-US" sz="2400" dirty="0"/>
          </a:p>
          <a:p>
            <a:pPr marL="457200" lvl="1" indent="0">
              <a:buNone/>
            </a:pP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24116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提案手法の概要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1108" y="1070813"/>
            <a:ext cx="8268677" cy="4924360"/>
          </a:xfrm>
        </p:spPr>
        <p:txBody>
          <a:bodyPr>
            <a:normAutofit/>
          </a:bodyPr>
          <a:lstStyle/>
          <a:p>
            <a:r>
              <a:rPr kumimoji="1" lang="ja-JP" altLang="en-US" dirty="0" smtClean="0"/>
              <a:t>エージェントが仮想空間内を移動し</a:t>
            </a:r>
            <a:r>
              <a:rPr kumimoji="1" lang="en-US" altLang="ja-JP" dirty="0" smtClean="0"/>
              <a:t/>
            </a:r>
            <a:br>
              <a:rPr kumimoji="1" lang="en-US" altLang="ja-JP" dirty="0" smtClean="0"/>
            </a:br>
            <a:r>
              <a:rPr kumimoji="1" lang="ja-JP" altLang="en-US" dirty="0" smtClean="0"/>
              <a:t>目的の物体を視認すると報酬獲得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状態（入力）：エージェントの一人称視点映像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行動：エージェントの動作（進む、右を向く、左を向く）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報酬：対象とする物体（</a:t>
            </a:r>
            <a:r>
              <a:rPr lang="ja-JP" altLang="en-US" dirty="0" smtClean="0">
                <a:solidFill>
                  <a:srgbClr val="FF0000"/>
                </a:solidFill>
              </a:rPr>
              <a:t>椅子</a:t>
            </a:r>
            <a:r>
              <a:rPr lang="ja-JP" altLang="en-US" dirty="0" smtClean="0"/>
              <a:t>）を視認（＋１）</a:t>
            </a:r>
            <a:endParaRPr lang="en-US" altLang="ja-JP" dirty="0" smtClean="0"/>
          </a:p>
          <a:p>
            <a:pPr lvl="1"/>
            <a:r>
              <a:rPr kumimoji="1" lang="ja-JP" altLang="en-US" dirty="0" smtClean="0"/>
              <a:t>制限時間を迎えるとエピソード終了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7C682C-A428-43F9-97A0-F6A1A132C1A1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6</a:t>
            </a:fld>
            <a:endParaRPr lang="ja-JP" altLang="en-US"/>
          </a:p>
        </p:txBody>
      </p:sp>
      <p:grpSp>
        <p:nvGrpSpPr>
          <p:cNvPr id="15" name="グループ化 14"/>
          <p:cNvGrpSpPr/>
          <p:nvPr/>
        </p:nvGrpSpPr>
        <p:grpSpPr>
          <a:xfrm>
            <a:off x="354033" y="4268235"/>
            <a:ext cx="3268924" cy="2026614"/>
            <a:chOff x="241070" y="2779220"/>
            <a:chExt cx="3009873" cy="1866012"/>
          </a:xfrm>
        </p:grpSpPr>
        <p:pic>
          <p:nvPicPr>
            <p:cNvPr id="13" name="図 1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3325" y="3122879"/>
              <a:ext cx="2987618" cy="1522353"/>
            </a:xfrm>
            <a:prstGeom prst="rect">
              <a:avLst/>
            </a:prstGeom>
          </p:spPr>
        </p:pic>
        <p:sp>
          <p:nvSpPr>
            <p:cNvPr id="14" name="テキスト ボックス 13"/>
            <p:cNvSpPr txBox="1"/>
            <p:nvPr/>
          </p:nvSpPr>
          <p:spPr>
            <a:xfrm>
              <a:off x="241070" y="2779220"/>
              <a:ext cx="1492502" cy="3117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600" b="1" dirty="0" smtClean="0"/>
                <a:t>環境</a:t>
              </a:r>
              <a:r>
                <a:rPr kumimoji="1" lang="ja-JP" altLang="en-US" sz="1600" dirty="0" smtClean="0"/>
                <a:t>：仮想空間</a:t>
              </a:r>
              <a:endParaRPr kumimoji="1" lang="ja-JP" altLang="en-US" sz="1600" dirty="0"/>
            </a:p>
          </p:txBody>
        </p:sp>
      </p:grpSp>
      <p:grpSp>
        <p:nvGrpSpPr>
          <p:cNvPr id="29" name="グループ化 28"/>
          <p:cNvGrpSpPr/>
          <p:nvPr/>
        </p:nvGrpSpPr>
        <p:grpSpPr>
          <a:xfrm>
            <a:off x="4997330" y="3905024"/>
            <a:ext cx="3839486" cy="1673671"/>
            <a:chOff x="4920496" y="3851265"/>
            <a:chExt cx="3839486" cy="1673671"/>
          </a:xfrm>
        </p:grpSpPr>
        <p:pic>
          <p:nvPicPr>
            <p:cNvPr id="7" name="図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40957" y="3851265"/>
              <a:ext cx="2219025" cy="1673671"/>
            </a:xfrm>
            <a:prstGeom prst="rect">
              <a:avLst/>
            </a:prstGeom>
          </p:spPr>
        </p:pic>
        <p:sp>
          <p:nvSpPr>
            <p:cNvPr id="21" name="テキスト ボックス 20"/>
            <p:cNvSpPr txBox="1"/>
            <p:nvPr/>
          </p:nvSpPr>
          <p:spPr>
            <a:xfrm>
              <a:off x="4920496" y="4046809"/>
              <a:ext cx="162095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ja-JP" altLang="en-US" sz="1600" b="1" dirty="0" smtClean="0"/>
                <a:t>状態</a:t>
              </a:r>
              <a:r>
                <a:rPr kumimoji="1" lang="ja-JP" altLang="en-US" sz="1600" dirty="0" smtClean="0"/>
                <a:t>：</a:t>
              </a:r>
              <a:endParaRPr kumimoji="1" lang="en-US" altLang="ja-JP" sz="1600" dirty="0" smtClean="0"/>
            </a:p>
            <a:p>
              <a:r>
                <a:rPr kumimoji="1" lang="ja-JP" altLang="en-US" sz="1600" dirty="0" smtClean="0"/>
                <a:t>エージェントの</a:t>
              </a:r>
              <a:endParaRPr kumimoji="1" lang="en-US" altLang="ja-JP" sz="1600" dirty="0" smtClean="0"/>
            </a:p>
            <a:p>
              <a:r>
                <a:rPr kumimoji="1" lang="ja-JP" altLang="en-US" sz="1600" dirty="0" smtClean="0"/>
                <a:t>一人称視点</a:t>
              </a:r>
              <a:endParaRPr kumimoji="1" lang="ja-JP" altLang="en-US" sz="1600" dirty="0"/>
            </a:p>
          </p:txBody>
        </p:sp>
      </p:grpSp>
      <p:grpSp>
        <p:nvGrpSpPr>
          <p:cNvPr id="28" name="グループ化 27"/>
          <p:cNvGrpSpPr/>
          <p:nvPr/>
        </p:nvGrpSpPr>
        <p:grpSpPr>
          <a:xfrm>
            <a:off x="3658320" y="5067264"/>
            <a:ext cx="1097285" cy="511430"/>
            <a:chOff x="4437649" y="4855818"/>
            <a:chExt cx="1097285" cy="511430"/>
          </a:xfrm>
        </p:grpSpPr>
        <p:sp>
          <p:nvSpPr>
            <p:cNvPr id="20" name="右矢印 19"/>
            <p:cNvSpPr/>
            <p:nvPr/>
          </p:nvSpPr>
          <p:spPr>
            <a:xfrm>
              <a:off x="4562344" y="4855818"/>
              <a:ext cx="972590" cy="244394"/>
            </a:xfrm>
            <a:prstGeom prst="rightArrow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2" name="右矢印 21"/>
            <p:cNvSpPr/>
            <p:nvPr/>
          </p:nvSpPr>
          <p:spPr>
            <a:xfrm rot="10800000">
              <a:off x="4437649" y="5122854"/>
              <a:ext cx="972590" cy="244394"/>
            </a:xfrm>
            <a:prstGeom prst="rightArrow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30" name="グループ化 29"/>
          <p:cNvGrpSpPr/>
          <p:nvPr/>
        </p:nvGrpSpPr>
        <p:grpSpPr>
          <a:xfrm>
            <a:off x="4997330" y="5402084"/>
            <a:ext cx="1577508" cy="1370184"/>
            <a:chOff x="7644417" y="3350942"/>
            <a:chExt cx="1577508" cy="1370184"/>
          </a:xfrm>
        </p:grpSpPr>
        <p:sp>
          <p:nvSpPr>
            <p:cNvPr id="16" name="テキスト ボックス 15"/>
            <p:cNvSpPr txBox="1"/>
            <p:nvPr/>
          </p:nvSpPr>
          <p:spPr>
            <a:xfrm>
              <a:off x="7644417" y="3350942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600" b="1" dirty="0" smtClean="0"/>
                <a:t>行動</a:t>
              </a:r>
              <a:r>
                <a:rPr lang="ja-JP" altLang="en-US" sz="1600" dirty="0" smtClean="0"/>
                <a:t>：</a:t>
              </a:r>
              <a:endParaRPr kumimoji="1" lang="ja-JP" altLang="en-US" sz="1600" dirty="0"/>
            </a:p>
          </p:txBody>
        </p:sp>
        <p:grpSp>
          <p:nvGrpSpPr>
            <p:cNvPr id="27" name="グループ化 26"/>
            <p:cNvGrpSpPr/>
            <p:nvPr/>
          </p:nvGrpSpPr>
          <p:grpSpPr>
            <a:xfrm>
              <a:off x="8210796" y="3372491"/>
              <a:ext cx="1011129" cy="1348635"/>
              <a:chOff x="7844768" y="2596856"/>
              <a:chExt cx="1011129" cy="1348635"/>
            </a:xfrm>
          </p:grpSpPr>
          <p:pic>
            <p:nvPicPr>
              <p:cNvPr id="17" name="図 16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0790" t="17256" r="40347" b="29739"/>
              <a:stretch/>
            </p:blipFill>
            <p:spPr>
              <a:xfrm>
                <a:off x="7998265" y="2596856"/>
                <a:ext cx="731520" cy="1047404"/>
              </a:xfrm>
              <a:prstGeom prst="rect">
                <a:avLst/>
              </a:prstGeom>
            </p:spPr>
          </p:pic>
          <p:cxnSp>
            <p:nvCxnSpPr>
              <p:cNvPr id="24" name="直線矢印コネクタ 23"/>
              <p:cNvCxnSpPr/>
              <p:nvPr/>
            </p:nvCxnSpPr>
            <p:spPr>
              <a:xfrm>
                <a:off x="8445731" y="3360585"/>
                <a:ext cx="342284" cy="584906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円弧 24"/>
              <p:cNvSpPr/>
              <p:nvPr/>
            </p:nvSpPr>
            <p:spPr>
              <a:xfrm>
                <a:off x="7844768" y="2718062"/>
                <a:ext cx="881149" cy="949726"/>
              </a:xfrm>
              <a:prstGeom prst="arc">
                <a:avLst>
                  <a:gd name="adj1" fmla="val 3721114"/>
                  <a:gd name="adj2" fmla="val 7208408"/>
                </a:avLst>
              </a:prstGeom>
              <a:ln w="3810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26" name="円弧 25"/>
              <p:cNvSpPr/>
              <p:nvPr/>
            </p:nvSpPr>
            <p:spPr>
              <a:xfrm flipH="1">
                <a:off x="7974748" y="2661876"/>
                <a:ext cx="881149" cy="949726"/>
              </a:xfrm>
              <a:prstGeom prst="arc">
                <a:avLst>
                  <a:gd name="adj1" fmla="val 7036999"/>
                  <a:gd name="adj2" fmla="val 10100290"/>
                </a:avLst>
              </a:prstGeom>
              <a:ln w="38100">
                <a:solidFill>
                  <a:srgbClr val="FF0000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7531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smtClean="0"/>
              <a:t>DQN</a:t>
            </a:r>
            <a:r>
              <a:rPr lang="ja-JP" altLang="en-US" dirty="0" smtClean="0"/>
              <a:t>による最適行動の学習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74991" y="1021247"/>
            <a:ext cx="8268677" cy="4924360"/>
          </a:xfrm>
        </p:spPr>
        <p:txBody>
          <a:bodyPr>
            <a:normAutofit/>
          </a:bodyPr>
          <a:lstStyle/>
          <a:p>
            <a:r>
              <a:rPr kumimoji="1" lang="en-US" altLang="ja-JP" dirty="0" smtClean="0"/>
              <a:t>DQN(Deep Q-Network)</a:t>
            </a:r>
            <a:r>
              <a:rPr kumimoji="1" lang="ja-JP" altLang="en-US" dirty="0" smtClean="0"/>
              <a:t>：</a:t>
            </a:r>
            <a:r>
              <a:rPr kumimoji="1" lang="en-US" altLang="ja-JP" sz="1800" dirty="0" smtClean="0"/>
              <a:t/>
            </a:r>
            <a:br>
              <a:rPr kumimoji="1" lang="en-US" altLang="ja-JP" sz="1800" dirty="0" smtClean="0"/>
            </a:br>
            <a:r>
              <a:rPr kumimoji="1" lang="en-US" altLang="ja-JP" sz="1600" dirty="0" smtClean="0"/>
              <a:t>Q</a:t>
            </a:r>
            <a:r>
              <a:rPr kumimoji="1" lang="ja-JP" altLang="en-US" sz="1600" dirty="0" smtClean="0"/>
              <a:t>関数と呼ばれる</a:t>
            </a:r>
            <a:r>
              <a:rPr kumimoji="1" lang="ja-JP" altLang="en-US" sz="1600" u="sng" dirty="0" smtClean="0"/>
              <a:t>行動価値関数</a:t>
            </a:r>
            <a:r>
              <a:rPr kumimoji="1" lang="ja-JP" altLang="en-US" sz="1600" dirty="0" smtClean="0"/>
              <a:t>を推定するための多層ニューラルネットワーク</a:t>
            </a:r>
            <a:endParaRPr kumimoji="1" lang="en-US" altLang="ja-JP" sz="1600" dirty="0" smtClean="0"/>
          </a:p>
          <a:p>
            <a:pPr lvl="1"/>
            <a:r>
              <a:rPr kumimoji="1" lang="ja-JP" altLang="en-US" dirty="0" smtClean="0"/>
              <a:t>入力：グレースケール（</a:t>
            </a:r>
            <a:r>
              <a:rPr kumimoji="1" lang="en-US" altLang="ja-JP" dirty="0" smtClean="0"/>
              <a:t>224 x 224</a:t>
            </a:r>
            <a:r>
              <a:rPr lang="ja-JP" altLang="en-US" dirty="0"/>
              <a:t> </a:t>
            </a:r>
            <a:r>
              <a:rPr lang="en-US" altLang="ja-JP" dirty="0" smtClean="0"/>
              <a:t>pixel</a:t>
            </a:r>
            <a:r>
              <a:rPr kumimoji="1" lang="en-US" altLang="ja-JP" dirty="0" smtClean="0"/>
              <a:t> )</a:t>
            </a:r>
            <a:r>
              <a:rPr lang="ja-JP" altLang="en-US" dirty="0" smtClean="0"/>
              <a:t>　</a:t>
            </a:r>
            <a:r>
              <a:rPr kumimoji="1" lang="ja-JP" altLang="en-US" dirty="0" smtClean="0"/>
              <a:t>過去</a:t>
            </a:r>
            <a:r>
              <a:rPr kumimoji="1" lang="en-US" altLang="ja-JP" dirty="0" smtClean="0"/>
              <a:t>4</a:t>
            </a:r>
            <a:r>
              <a:rPr kumimoji="1" lang="ja-JP" altLang="en-US" dirty="0" smtClean="0"/>
              <a:t>フレーム </a:t>
            </a:r>
            <a:endParaRPr kumimoji="1" lang="en-US" altLang="ja-JP" dirty="0" smtClean="0"/>
          </a:p>
          <a:p>
            <a:pPr lvl="1"/>
            <a:r>
              <a:rPr lang="ja-JP" altLang="en-US" dirty="0" smtClean="0"/>
              <a:t>中間層：</a:t>
            </a:r>
            <a:r>
              <a:rPr lang="en-US" altLang="ja-JP" dirty="0" smtClean="0"/>
              <a:t>4</a:t>
            </a:r>
            <a:r>
              <a:rPr lang="ja-JP" altLang="en-US" dirty="0" smtClean="0"/>
              <a:t>層の畳み込み層、</a:t>
            </a:r>
            <a:r>
              <a:rPr lang="en-US" altLang="ja-JP" dirty="0" smtClean="0"/>
              <a:t>2</a:t>
            </a:r>
            <a:r>
              <a:rPr lang="ja-JP" altLang="en-US" dirty="0" smtClean="0"/>
              <a:t>層の全結合層</a:t>
            </a:r>
            <a:endParaRPr lang="en-US" altLang="ja-JP" dirty="0" smtClean="0"/>
          </a:p>
          <a:p>
            <a:pPr lvl="1"/>
            <a:r>
              <a:rPr lang="ja-JP" altLang="en-US" dirty="0" smtClean="0"/>
              <a:t>出力：３ノード（進む、右に向く、左に向く）</a:t>
            </a:r>
            <a:endParaRPr lang="en-US" altLang="ja-JP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40532-1F8C-4F99-9EF9-D57792182F31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7</a:t>
            </a:fld>
            <a:endParaRPr lang="ja-JP" altLang="en-US"/>
          </a:p>
        </p:txBody>
      </p:sp>
      <p:grpSp>
        <p:nvGrpSpPr>
          <p:cNvPr id="32" name="グループ化 31"/>
          <p:cNvGrpSpPr/>
          <p:nvPr/>
        </p:nvGrpSpPr>
        <p:grpSpPr>
          <a:xfrm>
            <a:off x="334920" y="3639669"/>
            <a:ext cx="2715530" cy="2813792"/>
            <a:chOff x="561837" y="3187993"/>
            <a:chExt cx="2715530" cy="2813792"/>
          </a:xfrm>
        </p:grpSpPr>
        <p:grpSp>
          <p:nvGrpSpPr>
            <p:cNvPr id="11" name="グループ化 10"/>
            <p:cNvGrpSpPr/>
            <p:nvPr/>
          </p:nvGrpSpPr>
          <p:grpSpPr>
            <a:xfrm>
              <a:off x="561837" y="3187993"/>
              <a:ext cx="2715530" cy="2136465"/>
              <a:chOff x="300176" y="3000800"/>
              <a:chExt cx="3455100" cy="2718328"/>
            </a:xfrm>
          </p:grpSpPr>
          <p:pic>
            <p:nvPicPr>
              <p:cNvPr id="7" name="図 6"/>
              <p:cNvPicPr>
                <a:picLocks noChangeAspect="1"/>
              </p:cNvPicPr>
              <p:nvPr/>
            </p:nvPicPr>
            <p:blipFill>
              <a:blip r:embed="rId2">
                <a:grayscl/>
              </a:blip>
              <a:stretch>
                <a:fillRect/>
              </a:stretch>
            </p:blipFill>
            <p:spPr>
              <a:xfrm>
                <a:off x="300176" y="3000800"/>
                <a:ext cx="2997900" cy="2261128"/>
              </a:xfrm>
              <a:prstGeom prst="rect">
                <a:avLst/>
              </a:prstGeom>
            </p:spPr>
          </p:pic>
          <p:pic>
            <p:nvPicPr>
              <p:cNvPr id="8" name="図 7"/>
              <p:cNvPicPr>
                <a:picLocks noChangeAspect="1"/>
              </p:cNvPicPr>
              <p:nvPr/>
            </p:nvPicPr>
            <p:blipFill>
              <a:blip r:embed="rId2">
                <a:grayscl/>
              </a:blip>
              <a:stretch>
                <a:fillRect/>
              </a:stretch>
            </p:blipFill>
            <p:spPr>
              <a:xfrm>
                <a:off x="452576" y="3153200"/>
                <a:ext cx="2997900" cy="2261128"/>
              </a:xfrm>
              <a:prstGeom prst="rect">
                <a:avLst/>
              </a:prstGeom>
            </p:spPr>
          </p:pic>
          <p:pic>
            <p:nvPicPr>
              <p:cNvPr id="9" name="図 8"/>
              <p:cNvPicPr>
                <a:picLocks noChangeAspect="1"/>
              </p:cNvPicPr>
              <p:nvPr/>
            </p:nvPicPr>
            <p:blipFill>
              <a:blip r:embed="rId2">
                <a:grayscl/>
              </a:blip>
              <a:stretch>
                <a:fillRect/>
              </a:stretch>
            </p:blipFill>
            <p:spPr>
              <a:xfrm>
                <a:off x="604976" y="3305600"/>
                <a:ext cx="2997900" cy="2261128"/>
              </a:xfrm>
              <a:prstGeom prst="rect">
                <a:avLst/>
              </a:prstGeom>
            </p:spPr>
          </p:pic>
          <p:pic>
            <p:nvPicPr>
              <p:cNvPr id="10" name="図 9"/>
              <p:cNvPicPr>
                <a:picLocks noChangeAspect="1"/>
              </p:cNvPicPr>
              <p:nvPr/>
            </p:nvPicPr>
            <p:blipFill>
              <a:blip r:embed="rId2">
                <a:grayscl/>
              </a:blip>
              <a:stretch>
                <a:fillRect/>
              </a:stretch>
            </p:blipFill>
            <p:spPr>
              <a:xfrm>
                <a:off x="757376" y="3458000"/>
                <a:ext cx="2997900" cy="2261128"/>
              </a:xfrm>
              <a:prstGeom prst="rect">
                <a:avLst/>
              </a:prstGeom>
            </p:spPr>
          </p:pic>
        </p:grpSp>
        <p:sp>
          <p:nvSpPr>
            <p:cNvPr id="31" name="テキスト ボックス 30"/>
            <p:cNvSpPr txBox="1"/>
            <p:nvPr/>
          </p:nvSpPr>
          <p:spPr>
            <a:xfrm>
              <a:off x="561837" y="5293899"/>
              <a:ext cx="154561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2000" dirty="0" smtClean="0"/>
                <a:t>gray scale</a:t>
              </a:r>
            </a:p>
            <a:p>
              <a:r>
                <a:rPr lang="en-US" altLang="ja-JP" sz="2000" dirty="0" smtClean="0"/>
                <a:t>4 x 224 </a:t>
              </a:r>
              <a:r>
                <a:rPr lang="en-US" altLang="ja-JP" sz="2000" dirty="0"/>
                <a:t>x </a:t>
              </a:r>
              <a:r>
                <a:rPr lang="en-US" altLang="ja-JP" sz="2000" dirty="0" smtClean="0"/>
                <a:t>224</a:t>
              </a:r>
              <a:endParaRPr kumimoji="1" lang="en-US" altLang="ja-JP" sz="2000" dirty="0" smtClean="0"/>
            </a:p>
          </p:txBody>
        </p:sp>
      </p:grpSp>
      <p:grpSp>
        <p:nvGrpSpPr>
          <p:cNvPr id="35" name="グループ化 34"/>
          <p:cNvGrpSpPr/>
          <p:nvPr/>
        </p:nvGrpSpPr>
        <p:grpSpPr>
          <a:xfrm>
            <a:off x="7964309" y="3025481"/>
            <a:ext cx="1011129" cy="1348635"/>
            <a:chOff x="7844768" y="2596856"/>
            <a:chExt cx="1011129" cy="1348635"/>
          </a:xfrm>
        </p:grpSpPr>
        <p:pic>
          <p:nvPicPr>
            <p:cNvPr id="36" name="図 35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790" t="17256" r="40347" b="29739"/>
            <a:stretch/>
          </p:blipFill>
          <p:spPr>
            <a:xfrm>
              <a:off x="7998265" y="2596856"/>
              <a:ext cx="731520" cy="1047404"/>
            </a:xfrm>
            <a:prstGeom prst="rect">
              <a:avLst/>
            </a:prstGeom>
          </p:spPr>
        </p:pic>
        <p:cxnSp>
          <p:nvCxnSpPr>
            <p:cNvPr id="37" name="直線矢印コネクタ 36"/>
            <p:cNvCxnSpPr/>
            <p:nvPr/>
          </p:nvCxnSpPr>
          <p:spPr>
            <a:xfrm>
              <a:off x="8445731" y="3360585"/>
              <a:ext cx="342284" cy="584906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円弧 37"/>
            <p:cNvSpPr/>
            <p:nvPr/>
          </p:nvSpPr>
          <p:spPr>
            <a:xfrm>
              <a:off x="7844768" y="2718062"/>
              <a:ext cx="881149" cy="949726"/>
            </a:xfrm>
            <a:prstGeom prst="arc">
              <a:avLst>
                <a:gd name="adj1" fmla="val 3721114"/>
                <a:gd name="adj2" fmla="val 7208408"/>
              </a:avLst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9" name="円弧 38"/>
            <p:cNvSpPr/>
            <p:nvPr/>
          </p:nvSpPr>
          <p:spPr>
            <a:xfrm flipH="1">
              <a:off x="7974748" y="2661876"/>
              <a:ext cx="881149" cy="949726"/>
            </a:xfrm>
            <a:prstGeom prst="arc">
              <a:avLst>
                <a:gd name="adj1" fmla="val 7036999"/>
                <a:gd name="adj2" fmla="val 10100290"/>
              </a:avLst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40" name="テキスト ボックス 39"/>
          <p:cNvSpPr txBox="1"/>
          <p:nvPr/>
        </p:nvSpPr>
        <p:spPr>
          <a:xfrm>
            <a:off x="7741056" y="4145529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/>
              <a:t>進む</a:t>
            </a:r>
            <a:endParaRPr kumimoji="1" lang="ja-JP" altLang="en-US" sz="1600" dirty="0"/>
          </a:p>
        </p:txBody>
      </p:sp>
      <p:grpSp>
        <p:nvGrpSpPr>
          <p:cNvPr id="42" name="グループ化 41"/>
          <p:cNvGrpSpPr/>
          <p:nvPr/>
        </p:nvGrpSpPr>
        <p:grpSpPr>
          <a:xfrm>
            <a:off x="7253137" y="4018540"/>
            <a:ext cx="439643" cy="1305399"/>
            <a:chOff x="3566160" y="3307620"/>
            <a:chExt cx="598516" cy="1777129"/>
          </a:xfrm>
        </p:grpSpPr>
        <p:sp>
          <p:nvSpPr>
            <p:cNvPr id="43" name="角丸四角形 42"/>
            <p:cNvSpPr/>
            <p:nvPr/>
          </p:nvSpPr>
          <p:spPr>
            <a:xfrm>
              <a:off x="3566160" y="3307620"/>
              <a:ext cx="598516" cy="1777129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4" name="円/楕円 43"/>
            <p:cNvSpPr/>
            <p:nvPr/>
          </p:nvSpPr>
          <p:spPr>
            <a:xfrm>
              <a:off x="3654247" y="3463099"/>
              <a:ext cx="422342" cy="422342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5" name="円/楕円 44"/>
            <p:cNvSpPr/>
            <p:nvPr/>
          </p:nvSpPr>
          <p:spPr>
            <a:xfrm>
              <a:off x="3654247" y="3980187"/>
              <a:ext cx="422342" cy="422342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6" name="円/楕円 45"/>
            <p:cNvSpPr/>
            <p:nvPr/>
          </p:nvSpPr>
          <p:spPr>
            <a:xfrm>
              <a:off x="3654247" y="4497275"/>
              <a:ext cx="422342" cy="422342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47" name="グループ化 46"/>
          <p:cNvGrpSpPr/>
          <p:nvPr/>
        </p:nvGrpSpPr>
        <p:grpSpPr>
          <a:xfrm>
            <a:off x="5824357" y="3639669"/>
            <a:ext cx="439643" cy="2063140"/>
            <a:chOff x="3566160" y="2791838"/>
            <a:chExt cx="598516" cy="2808694"/>
          </a:xfrm>
        </p:grpSpPr>
        <p:sp>
          <p:nvSpPr>
            <p:cNvPr id="48" name="角丸四角形 47"/>
            <p:cNvSpPr/>
            <p:nvPr/>
          </p:nvSpPr>
          <p:spPr>
            <a:xfrm>
              <a:off x="3566160" y="2791838"/>
              <a:ext cx="598516" cy="280869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49" name="円/楕円 48"/>
            <p:cNvSpPr/>
            <p:nvPr/>
          </p:nvSpPr>
          <p:spPr>
            <a:xfrm>
              <a:off x="3654247" y="3463099"/>
              <a:ext cx="422342" cy="422342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0" name="円/楕円 49"/>
            <p:cNvSpPr/>
            <p:nvPr/>
          </p:nvSpPr>
          <p:spPr>
            <a:xfrm>
              <a:off x="3654247" y="3980187"/>
              <a:ext cx="422342" cy="422342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51" name="円/楕円 50"/>
            <p:cNvSpPr/>
            <p:nvPr/>
          </p:nvSpPr>
          <p:spPr>
            <a:xfrm>
              <a:off x="3654247" y="4497275"/>
              <a:ext cx="422342" cy="422342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0" name="円/楕円 69"/>
            <p:cNvSpPr/>
            <p:nvPr/>
          </p:nvSpPr>
          <p:spPr>
            <a:xfrm>
              <a:off x="3645059" y="2926634"/>
              <a:ext cx="422341" cy="422341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1" name="円/楕円 70"/>
            <p:cNvSpPr/>
            <p:nvPr/>
          </p:nvSpPr>
          <p:spPr>
            <a:xfrm>
              <a:off x="3645379" y="5024160"/>
              <a:ext cx="422341" cy="422341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52" name="テキスト ボックス 51"/>
          <p:cNvSpPr txBox="1"/>
          <p:nvPr/>
        </p:nvSpPr>
        <p:spPr>
          <a:xfrm>
            <a:off x="6545254" y="5700708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512</a:t>
            </a:r>
            <a:endParaRPr lang="ja-JP" altLang="en-US" dirty="0"/>
          </a:p>
        </p:txBody>
      </p:sp>
      <p:sp>
        <p:nvSpPr>
          <p:cNvPr id="53" name="テキスト ボックス 52"/>
          <p:cNvSpPr txBox="1"/>
          <p:nvPr/>
        </p:nvSpPr>
        <p:spPr>
          <a:xfrm>
            <a:off x="7347522" y="57199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3</a:t>
            </a:r>
            <a:endParaRPr lang="ja-JP" altLang="en-US" dirty="0"/>
          </a:p>
        </p:txBody>
      </p:sp>
      <p:sp>
        <p:nvSpPr>
          <p:cNvPr id="54" name="テキスト ボックス 53"/>
          <p:cNvSpPr txBox="1"/>
          <p:nvPr/>
        </p:nvSpPr>
        <p:spPr>
          <a:xfrm>
            <a:off x="5738011" y="5712602"/>
            <a:ext cx="6527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6400</a:t>
            </a:r>
            <a:endParaRPr lang="ja-JP" altLang="en-US" dirty="0"/>
          </a:p>
        </p:txBody>
      </p:sp>
      <p:sp>
        <p:nvSpPr>
          <p:cNvPr id="55" name="テキスト ボックス 54"/>
          <p:cNvSpPr txBox="1"/>
          <p:nvPr/>
        </p:nvSpPr>
        <p:spPr>
          <a:xfrm>
            <a:off x="3081493" y="5359270"/>
            <a:ext cx="260193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Conv1: 8x8 kernel </a:t>
            </a:r>
            <a:r>
              <a:rPr kumimoji="1" lang="ja-JP" altLang="en-US" dirty="0" smtClean="0"/>
              <a:t>を</a:t>
            </a:r>
            <a:r>
              <a:rPr kumimoji="1" lang="en-US" altLang="ja-JP" dirty="0" smtClean="0"/>
              <a:t>32</a:t>
            </a:r>
            <a:r>
              <a:rPr kumimoji="1" lang="ja-JP" altLang="en-US" dirty="0" smtClean="0"/>
              <a:t>個</a:t>
            </a:r>
            <a:endParaRPr kumimoji="1" lang="en-US" altLang="ja-JP" dirty="0" smtClean="0"/>
          </a:p>
          <a:p>
            <a:r>
              <a:rPr lang="en-US" altLang="ja-JP" dirty="0" smtClean="0"/>
              <a:t>Conv2</a:t>
            </a:r>
            <a:r>
              <a:rPr lang="ja-JP" altLang="en-US" dirty="0" smtClean="0"/>
              <a:t>および</a:t>
            </a:r>
            <a:r>
              <a:rPr lang="en-US" altLang="ja-JP" dirty="0" smtClean="0"/>
              <a:t>Conv3:</a:t>
            </a:r>
          </a:p>
          <a:p>
            <a:r>
              <a:rPr lang="en-US" altLang="ja-JP" dirty="0"/>
              <a:t> </a:t>
            </a:r>
            <a:r>
              <a:rPr lang="en-US" altLang="ja-JP" dirty="0" smtClean="0"/>
              <a:t>          : 4x4 </a:t>
            </a:r>
            <a:r>
              <a:rPr lang="en-US" altLang="ja-JP" dirty="0"/>
              <a:t>kernel </a:t>
            </a:r>
            <a:r>
              <a:rPr lang="ja-JP" altLang="en-US" dirty="0" smtClean="0"/>
              <a:t>を</a:t>
            </a:r>
            <a:r>
              <a:rPr lang="en-US" altLang="ja-JP" dirty="0" smtClean="0"/>
              <a:t>64</a:t>
            </a:r>
            <a:r>
              <a:rPr lang="ja-JP" altLang="en-US" dirty="0" smtClean="0"/>
              <a:t>個</a:t>
            </a:r>
            <a:endParaRPr lang="en-US" altLang="ja-JP" dirty="0" smtClean="0"/>
          </a:p>
          <a:p>
            <a:r>
              <a:rPr lang="en-US" altLang="ja-JP" dirty="0" smtClean="0"/>
              <a:t>Conv4: 3x3 </a:t>
            </a:r>
            <a:r>
              <a:rPr lang="en-US" altLang="ja-JP" dirty="0"/>
              <a:t>kernel </a:t>
            </a:r>
            <a:r>
              <a:rPr lang="ja-JP" altLang="en-US" dirty="0"/>
              <a:t>を</a:t>
            </a:r>
            <a:r>
              <a:rPr lang="en-US" altLang="ja-JP" dirty="0"/>
              <a:t>64</a:t>
            </a:r>
            <a:r>
              <a:rPr lang="ja-JP" altLang="en-US" dirty="0"/>
              <a:t>個</a:t>
            </a:r>
            <a:endParaRPr lang="en-US" altLang="ja-JP" dirty="0"/>
          </a:p>
          <a:p>
            <a:r>
              <a:rPr lang="en-US" altLang="ja-JP" dirty="0" smtClean="0"/>
              <a:t>stride = kernel width/ 2</a:t>
            </a:r>
          </a:p>
        </p:txBody>
      </p:sp>
      <p:grpSp>
        <p:nvGrpSpPr>
          <p:cNvPr id="68" name="グループ化 67"/>
          <p:cNvGrpSpPr/>
          <p:nvPr/>
        </p:nvGrpSpPr>
        <p:grpSpPr>
          <a:xfrm>
            <a:off x="2568635" y="3807317"/>
            <a:ext cx="2235554" cy="1472179"/>
            <a:chOff x="2502131" y="3807317"/>
            <a:chExt cx="2235554" cy="1472179"/>
          </a:xfrm>
        </p:grpSpPr>
        <p:grpSp>
          <p:nvGrpSpPr>
            <p:cNvPr id="60" name="グループ化 59"/>
            <p:cNvGrpSpPr/>
            <p:nvPr/>
          </p:nvGrpSpPr>
          <p:grpSpPr>
            <a:xfrm>
              <a:off x="3265506" y="3807317"/>
              <a:ext cx="1472179" cy="1472179"/>
              <a:chOff x="3483033" y="3807831"/>
              <a:chExt cx="1472179" cy="1472179"/>
            </a:xfrm>
          </p:grpSpPr>
          <p:sp>
            <p:nvSpPr>
              <p:cNvPr id="56" name="正方形/長方形 55"/>
              <p:cNvSpPr/>
              <p:nvPr/>
            </p:nvSpPr>
            <p:spPr>
              <a:xfrm>
                <a:off x="3483033" y="3807831"/>
                <a:ext cx="1014979" cy="1014979"/>
              </a:xfrm>
              <a:prstGeom prst="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7" name="正方形/長方形 56"/>
              <p:cNvSpPr/>
              <p:nvPr/>
            </p:nvSpPr>
            <p:spPr>
              <a:xfrm>
                <a:off x="3635433" y="3960231"/>
                <a:ext cx="1014979" cy="1014979"/>
              </a:xfrm>
              <a:prstGeom prst="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8" name="正方形/長方形 57"/>
              <p:cNvSpPr/>
              <p:nvPr/>
            </p:nvSpPr>
            <p:spPr>
              <a:xfrm>
                <a:off x="3787833" y="4112631"/>
                <a:ext cx="1014979" cy="1014979"/>
              </a:xfrm>
              <a:prstGeom prst="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59" name="正方形/長方形 58"/>
              <p:cNvSpPr/>
              <p:nvPr/>
            </p:nvSpPr>
            <p:spPr>
              <a:xfrm>
                <a:off x="3940233" y="4265031"/>
                <a:ext cx="1014979" cy="1014979"/>
              </a:xfrm>
              <a:prstGeom prst="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</p:grpSp>
        <p:grpSp>
          <p:nvGrpSpPr>
            <p:cNvPr id="67" name="グループ化 66"/>
            <p:cNvGrpSpPr/>
            <p:nvPr/>
          </p:nvGrpSpPr>
          <p:grpSpPr>
            <a:xfrm>
              <a:off x="2502131" y="4231178"/>
              <a:ext cx="1443706" cy="297055"/>
              <a:chOff x="2502131" y="4231178"/>
              <a:chExt cx="1443706" cy="297055"/>
            </a:xfrm>
          </p:grpSpPr>
          <p:sp>
            <p:nvSpPr>
              <p:cNvPr id="41" name="正方形/長方形 40"/>
              <p:cNvSpPr/>
              <p:nvPr/>
            </p:nvSpPr>
            <p:spPr>
              <a:xfrm>
                <a:off x="2502131" y="4231178"/>
                <a:ext cx="308762" cy="287058"/>
              </a:xfrm>
              <a:prstGeom prst="rect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cxnSp>
            <p:nvCxnSpPr>
              <p:cNvPr id="20" name="直線コネクタ 19"/>
              <p:cNvCxnSpPr/>
              <p:nvPr/>
            </p:nvCxnSpPr>
            <p:spPr>
              <a:xfrm flipH="1" flipV="1">
                <a:off x="2798847" y="4231179"/>
                <a:ext cx="1146990" cy="211802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63" name="直線コネクタ 62"/>
              <p:cNvCxnSpPr/>
              <p:nvPr/>
            </p:nvCxnSpPr>
            <p:spPr>
              <a:xfrm flipH="1">
                <a:off x="2817302" y="4455047"/>
                <a:ext cx="1122513" cy="73186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</p:spPr>
            <p:style>
              <a:lnRef idx="3">
                <a:schemeClr val="accent2"/>
              </a:lnRef>
              <a:fillRef idx="0">
                <a:schemeClr val="accent2"/>
              </a:fillRef>
              <a:effectRef idx="2">
                <a:schemeClr val="accent2"/>
              </a:effectRef>
              <a:fontRef idx="minor">
                <a:schemeClr val="tx1"/>
              </a:fontRef>
            </p:style>
          </p:cxnSp>
        </p:grpSp>
      </p:grpSp>
      <p:sp>
        <p:nvSpPr>
          <p:cNvPr id="69" name="テキスト ボックス 68"/>
          <p:cNvSpPr txBox="1"/>
          <p:nvPr/>
        </p:nvSpPr>
        <p:spPr>
          <a:xfrm>
            <a:off x="5037504" y="4301175"/>
            <a:ext cx="433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800" dirty="0"/>
              <a:t>…</a:t>
            </a:r>
            <a:endParaRPr kumimoji="1" lang="ja-JP" altLang="en-US" sz="2800" dirty="0"/>
          </a:p>
        </p:txBody>
      </p:sp>
      <p:grpSp>
        <p:nvGrpSpPr>
          <p:cNvPr id="72" name="グループ化 71"/>
          <p:cNvGrpSpPr/>
          <p:nvPr/>
        </p:nvGrpSpPr>
        <p:grpSpPr>
          <a:xfrm>
            <a:off x="6567841" y="3834143"/>
            <a:ext cx="439643" cy="1674193"/>
            <a:chOff x="3566160" y="3321337"/>
            <a:chExt cx="598516" cy="2279194"/>
          </a:xfrm>
        </p:grpSpPr>
        <p:sp>
          <p:nvSpPr>
            <p:cNvPr id="73" name="角丸四角形 72"/>
            <p:cNvSpPr/>
            <p:nvPr/>
          </p:nvSpPr>
          <p:spPr>
            <a:xfrm>
              <a:off x="3566160" y="3321337"/>
              <a:ext cx="598516" cy="2279194"/>
            </a:xfrm>
            <a:prstGeom prst="round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4" name="円/楕円 73"/>
            <p:cNvSpPr/>
            <p:nvPr/>
          </p:nvSpPr>
          <p:spPr>
            <a:xfrm>
              <a:off x="3654247" y="3463099"/>
              <a:ext cx="422342" cy="422342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5" name="円/楕円 74"/>
            <p:cNvSpPr/>
            <p:nvPr/>
          </p:nvSpPr>
          <p:spPr>
            <a:xfrm>
              <a:off x="3654247" y="3980187"/>
              <a:ext cx="422342" cy="422342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6" name="円/楕円 75"/>
            <p:cNvSpPr/>
            <p:nvPr/>
          </p:nvSpPr>
          <p:spPr>
            <a:xfrm>
              <a:off x="3654247" y="4497275"/>
              <a:ext cx="422342" cy="422342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78" name="円/楕円 77"/>
            <p:cNvSpPr/>
            <p:nvPr/>
          </p:nvSpPr>
          <p:spPr>
            <a:xfrm>
              <a:off x="3645379" y="5024160"/>
              <a:ext cx="422341" cy="422341"/>
            </a:xfrm>
            <a:prstGeom prst="ellipse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80" name="直線コネクタ 79"/>
          <p:cNvCxnSpPr>
            <a:stCxn id="48" idx="3"/>
            <a:endCxn id="73" idx="1"/>
          </p:cNvCxnSpPr>
          <p:nvPr/>
        </p:nvCxnSpPr>
        <p:spPr>
          <a:xfrm>
            <a:off x="6264000" y="4671239"/>
            <a:ext cx="303841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線コネクタ 80"/>
          <p:cNvCxnSpPr>
            <a:stCxn id="43" idx="1"/>
            <a:endCxn id="73" idx="3"/>
          </p:cNvCxnSpPr>
          <p:nvPr/>
        </p:nvCxnSpPr>
        <p:spPr>
          <a:xfrm flipH="1">
            <a:off x="7007484" y="4671240"/>
            <a:ext cx="24565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線コネクタ 83"/>
          <p:cNvCxnSpPr>
            <a:endCxn id="48" idx="1"/>
          </p:cNvCxnSpPr>
          <p:nvPr/>
        </p:nvCxnSpPr>
        <p:spPr>
          <a:xfrm>
            <a:off x="5637380" y="4671239"/>
            <a:ext cx="1869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テキスト ボックス 87"/>
          <p:cNvSpPr txBox="1"/>
          <p:nvPr/>
        </p:nvSpPr>
        <p:spPr>
          <a:xfrm>
            <a:off x="7754263" y="449841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600" dirty="0" smtClean="0"/>
              <a:t>右を向く</a:t>
            </a:r>
            <a:endParaRPr kumimoji="1" lang="ja-JP" altLang="en-US" sz="1600" dirty="0"/>
          </a:p>
        </p:txBody>
      </p:sp>
      <p:sp>
        <p:nvSpPr>
          <p:cNvPr id="89" name="テキスト ボックス 88"/>
          <p:cNvSpPr txBox="1"/>
          <p:nvPr/>
        </p:nvSpPr>
        <p:spPr>
          <a:xfrm>
            <a:off x="7754263" y="4913345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600" dirty="0"/>
              <a:t>左</a:t>
            </a:r>
            <a:r>
              <a:rPr lang="ja-JP" altLang="en-US" sz="1600" dirty="0" smtClean="0"/>
              <a:t>を</a:t>
            </a:r>
            <a:r>
              <a:rPr lang="ja-JP" altLang="en-US" sz="1600" dirty="0"/>
              <a:t>向</a:t>
            </a:r>
            <a:r>
              <a:rPr lang="ja-JP" altLang="en-US" sz="1600" dirty="0" smtClean="0"/>
              <a:t>く</a:t>
            </a:r>
            <a:endParaRPr kumimoji="1" lang="ja-JP" altLang="en-US" sz="1600" dirty="0"/>
          </a:p>
        </p:txBody>
      </p:sp>
      <p:sp>
        <p:nvSpPr>
          <p:cNvPr id="90" name="テキスト ボックス 89"/>
          <p:cNvSpPr txBox="1"/>
          <p:nvPr/>
        </p:nvSpPr>
        <p:spPr>
          <a:xfrm>
            <a:off x="6188157" y="5998512"/>
            <a:ext cx="52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FC1</a:t>
            </a:r>
            <a:endParaRPr lang="ja-JP" altLang="en-US" dirty="0"/>
          </a:p>
        </p:txBody>
      </p:sp>
      <p:sp>
        <p:nvSpPr>
          <p:cNvPr id="91" name="テキスト ボックス 90"/>
          <p:cNvSpPr txBox="1"/>
          <p:nvPr/>
        </p:nvSpPr>
        <p:spPr>
          <a:xfrm>
            <a:off x="6896359" y="6010040"/>
            <a:ext cx="528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FC2</a:t>
            </a:r>
            <a:endParaRPr lang="ja-JP" altLang="en-US" dirty="0"/>
          </a:p>
        </p:txBody>
      </p:sp>
      <p:sp>
        <p:nvSpPr>
          <p:cNvPr id="61" name="テキスト ボックス 60"/>
          <p:cNvSpPr txBox="1"/>
          <p:nvPr/>
        </p:nvSpPr>
        <p:spPr>
          <a:xfrm>
            <a:off x="121080" y="3298011"/>
            <a:ext cx="351891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dirty="0"/>
              <a:t>使用</a:t>
            </a:r>
            <a:r>
              <a:rPr lang="ja-JP" altLang="en-US" sz="2000" dirty="0" smtClean="0"/>
              <a:t>したネットワークの構造</a:t>
            </a:r>
            <a:endParaRPr kumimoji="1" lang="en-US" altLang="ja-JP" sz="2000" dirty="0" smtClean="0"/>
          </a:p>
        </p:txBody>
      </p:sp>
    </p:spTree>
    <p:extLst>
      <p:ext uri="{BB962C8B-B14F-4D97-AF65-F5344CB8AC3E}">
        <p14:creationId xmlns:p14="http://schemas.microsoft.com/office/powerpoint/2010/main" val="1155718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報酬：</a:t>
            </a:r>
            <a:r>
              <a:rPr kumimoji="1" lang="en-US" altLang="ja-JP" dirty="0" smtClean="0"/>
              <a:t>Faster R-CNN</a:t>
            </a:r>
            <a:r>
              <a:rPr kumimoji="1" lang="ja-JP" altLang="en-US" dirty="0" smtClean="0"/>
              <a:t>による対象物体の視認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84240" y="1070813"/>
            <a:ext cx="8345545" cy="5168670"/>
          </a:xfrm>
        </p:spPr>
        <p:txBody>
          <a:bodyPr>
            <a:normAutofit/>
          </a:bodyPr>
          <a:lstStyle/>
          <a:p>
            <a:r>
              <a:rPr lang="ja-JP" altLang="en-US" sz="1800" dirty="0"/>
              <a:t>入力</a:t>
            </a:r>
            <a:r>
              <a:rPr kumimoji="1" lang="ja-JP" altLang="en-US" sz="1800" dirty="0" smtClean="0"/>
              <a:t>画像に対して</a:t>
            </a:r>
            <a:r>
              <a:rPr kumimoji="1" lang="en-US" altLang="ja-JP" sz="1800" dirty="0" smtClean="0"/>
              <a:t>Faster R-CNN</a:t>
            </a:r>
            <a:r>
              <a:rPr kumimoji="1" lang="ja-JP" altLang="en-US" sz="1800" dirty="0" smtClean="0"/>
              <a:t>を適用し、</a:t>
            </a:r>
            <a:r>
              <a:rPr kumimoji="1" lang="en-US" altLang="ja-JP" sz="1800" dirty="0" smtClean="0"/>
              <a:t/>
            </a:r>
            <a:br>
              <a:rPr kumimoji="1" lang="en-US" altLang="ja-JP" sz="1800" dirty="0" smtClean="0"/>
            </a:br>
            <a:r>
              <a:rPr kumimoji="1" lang="ja-JP" altLang="en-US" sz="1800" dirty="0" smtClean="0"/>
              <a:t>対象物体（椅子）が認識されると報酬（＋１）が獲得できる</a:t>
            </a:r>
            <a:endParaRPr kumimoji="1" lang="en-US" altLang="ja-JP" sz="1800" dirty="0" smtClean="0"/>
          </a:p>
          <a:p>
            <a:pPr lvl="1">
              <a:lnSpc>
                <a:spcPct val="100000"/>
              </a:lnSpc>
            </a:pPr>
            <a:r>
              <a:rPr kumimoji="1" lang="ja-JP" altLang="en-US" sz="1800" dirty="0" smtClean="0"/>
              <a:t>同じ椅子を再度認識して二重報酬を防ぐため、一度認識した椅子は消去</a:t>
            </a:r>
            <a:endParaRPr kumimoji="1" lang="en-US" altLang="ja-JP" sz="1800" dirty="0" smtClean="0"/>
          </a:p>
          <a:p>
            <a:pPr lvl="1">
              <a:lnSpc>
                <a:spcPct val="100000"/>
              </a:lnSpc>
            </a:pPr>
            <a:r>
              <a:rPr lang="ja-JP" altLang="en-US" sz="1800" dirty="0" smtClean="0"/>
              <a:t>仮想空間</a:t>
            </a:r>
            <a:r>
              <a:rPr lang="ja-JP" altLang="en-US" sz="1800" dirty="0"/>
              <a:t>の</a:t>
            </a:r>
            <a:r>
              <a:rPr lang="ja-JP" altLang="en-US" sz="1800" dirty="0" smtClean="0"/>
              <a:t>情報から，視認が</a:t>
            </a:r>
            <a:r>
              <a:rPr lang="ja-JP" altLang="en-US" sz="1800" dirty="0"/>
              <a:t>成功</a:t>
            </a:r>
            <a:r>
              <a:rPr lang="ja-JP" altLang="en-US" sz="1800" dirty="0" smtClean="0"/>
              <a:t>したか、どの椅子を消去するかを判断</a:t>
            </a:r>
            <a:endParaRPr kumimoji="1" lang="en-US" altLang="ja-JP" sz="1800" dirty="0" smtClean="0"/>
          </a:p>
          <a:p>
            <a:pPr>
              <a:lnSpc>
                <a:spcPct val="100000"/>
              </a:lnSpc>
            </a:pPr>
            <a:r>
              <a:rPr kumimoji="1" lang="en-US" altLang="ja-JP" sz="1800" dirty="0" smtClean="0"/>
              <a:t>Faster R-CNN </a:t>
            </a:r>
            <a:r>
              <a:rPr lang="en-US" altLang="ja-JP" sz="1800" dirty="0" smtClean="0"/>
              <a:t>(</a:t>
            </a:r>
            <a:r>
              <a:rPr kumimoji="1" lang="en-US" altLang="ja-JP" sz="1800" dirty="0" smtClean="0"/>
              <a:t>Ren et al, 2015</a:t>
            </a:r>
            <a:r>
              <a:rPr lang="en-US" altLang="ja-JP" sz="1800" dirty="0" smtClean="0"/>
              <a:t>)</a:t>
            </a:r>
          </a:p>
          <a:p>
            <a:pPr lvl="1">
              <a:lnSpc>
                <a:spcPct val="100000"/>
              </a:lnSpc>
            </a:pPr>
            <a:r>
              <a:rPr lang="ja-JP" altLang="en-US" sz="1800" dirty="0" smtClean="0"/>
              <a:t>「どこに」「何が」映っているか認識できる物体検出器</a:t>
            </a:r>
            <a:endParaRPr lang="en-US" altLang="ja-JP" sz="1800" dirty="0" smtClean="0"/>
          </a:p>
          <a:p>
            <a:pPr lvl="1">
              <a:lnSpc>
                <a:spcPct val="100000"/>
              </a:lnSpc>
            </a:pPr>
            <a:r>
              <a:rPr lang="en-US" altLang="ja-JP" sz="1800" dirty="0" smtClean="0"/>
              <a:t>R-CNN, Fast R-CNN</a:t>
            </a:r>
            <a:r>
              <a:rPr lang="ja-JP" altLang="en-US" sz="1800" dirty="0" smtClean="0"/>
              <a:t>の高速化版</a:t>
            </a:r>
            <a:endParaRPr lang="en-US" altLang="ja-JP" sz="1800" dirty="0" smtClean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2FFDF-9D20-4AE3-A73D-610DA7A6EE2A}" type="datetime1">
              <a:rPr lang="ja-JP" altLang="en-US" smtClean="0"/>
              <a:t>2017/2/13</a:t>
            </a:fld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8</a:t>
            </a:fld>
            <a:endParaRPr lang="ja-JP" altLang="en-US"/>
          </a:p>
        </p:txBody>
      </p:sp>
      <p:grpSp>
        <p:nvGrpSpPr>
          <p:cNvPr id="43" name="グループ化 42"/>
          <p:cNvGrpSpPr/>
          <p:nvPr/>
        </p:nvGrpSpPr>
        <p:grpSpPr>
          <a:xfrm>
            <a:off x="1922981" y="3721895"/>
            <a:ext cx="5757290" cy="2993176"/>
            <a:chOff x="6575364" y="2901142"/>
            <a:chExt cx="5075269" cy="2638598"/>
          </a:xfrm>
        </p:grpSpPr>
        <p:grpSp>
          <p:nvGrpSpPr>
            <p:cNvPr id="38" name="グループ化 37"/>
            <p:cNvGrpSpPr/>
            <p:nvPr/>
          </p:nvGrpSpPr>
          <p:grpSpPr>
            <a:xfrm>
              <a:off x="6575364" y="2901142"/>
              <a:ext cx="4911958" cy="2638598"/>
              <a:chOff x="6575364" y="2901142"/>
              <a:chExt cx="4911958" cy="2638598"/>
            </a:xfrm>
          </p:grpSpPr>
          <p:pic>
            <p:nvPicPr>
              <p:cNvPr id="15" name="図 14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0790" t="17256" r="40347" b="29739"/>
              <a:stretch/>
            </p:blipFill>
            <p:spPr>
              <a:xfrm>
                <a:off x="6798949" y="3237252"/>
                <a:ext cx="731520" cy="1047404"/>
              </a:xfrm>
              <a:prstGeom prst="rect">
                <a:avLst/>
              </a:prstGeom>
            </p:spPr>
          </p:pic>
          <p:grpSp>
            <p:nvGrpSpPr>
              <p:cNvPr id="29" name="グループ化 28"/>
              <p:cNvGrpSpPr/>
              <p:nvPr/>
            </p:nvGrpSpPr>
            <p:grpSpPr>
              <a:xfrm>
                <a:off x="7164709" y="3852038"/>
                <a:ext cx="1286615" cy="1353855"/>
                <a:chOff x="5915980" y="4222894"/>
                <a:chExt cx="1286615" cy="1353855"/>
              </a:xfrm>
            </p:grpSpPr>
            <p:pic>
              <p:nvPicPr>
                <p:cNvPr id="16" name="図 15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5915980" y="4429548"/>
                  <a:ext cx="1286615" cy="970412"/>
                </a:xfrm>
                <a:prstGeom prst="rect">
                  <a:avLst/>
                </a:prstGeom>
                <a:noFill/>
                <a:ln>
                  <a:noFill/>
                </a:ln>
                <a:scene3d>
                  <a:camera prst="isometricRightUp"/>
                  <a:lightRig rig="threePt" dir="t"/>
                </a:scene3d>
              </p:spPr>
            </p:pic>
            <p:cxnSp>
              <p:nvCxnSpPr>
                <p:cNvPr id="18" name="直線コネクタ 17"/>
                <p:cNvCxnSpPr/>
                <p:nvPr/>
              </p:nvCxnSpPr>
              <p:spPr>
                <a:xfrm>
                  <a:off x="5940919" y="4239492"/>
                  <a:ext cx="152311" cy="133725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コネクタ 18"/>
                <p:cNvCxnSpPr/>
                <p:nvPr/>
              </p:nvCxnSpPr>
              <p:spPr>
                <a:xfrm>
                  <a:off x="5940919" y="4231193"/>
                  <a:ext cx="1072920" cy="8299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直線コネクタ 21"/>
                <p:cNvCxnSpPr/>
                <p:nvPr/>
              </p:nvCxnSpPr>
              <p:spPr>
                <a:xfrm>
                  <a:off x="5940919" y="4222894"/>
                  <a:ext cx="152311" cy="59877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直線コネクタ 23"/>
                <p:cNvCxnSpPr/>
                <p:nvPr/>
              </p:nvCxnSpPr>
              <p:spPr>
                <a:xfrm>
                  <a:off x="5968110" y="4222894"/>
                  <a:ext cx="505472" cy="355234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直線矢印コネクタ 30"/>
              <p:cNvCxnSpPr>
                <a:endCxn id="34" idx="3"/>
              </p:cNvCxnSpPr>
              <p:nvPr/>
            </p:nvCxnSpPr>
            <p:spPr>
              <a:xfrm>
                <a:off x="7200948" y="3868634"/>
                <a:ext cx="2170185" cy="1521068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2" name="図 31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9115711" y="4353444"/>
                <a:ext cx="684560" cy="1052710"/>
              </a:xfrm>
              <a:prstGeom prst="rect">
                <a:avLst/>
              </a:prstGeom>
            </p:spPr>
          </p:pic>
          <p:sp>
            <p:nvSpPr>
              <p:cNvPr id="34" name="直方体 33"/>
              <p:cNvSpPr/>
              <p:nvPr/>
            </p:nvSpPr>
            <p:spPr>
              <a:xfrm>
                <a:off x="9129258" y="4307636"/>
                <a:ext cx="645001" cy="1082067"/>
              </a:xfrm>
              <a:prstGeom prst="cube">
                <a:avLst/>
              </a:prstGeom>
              <a:noFill/>
              <a:ln w="285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000"/>
              </a:p>
            </p:txBody>
          </p:sp>
          <p:sp>
            <p:nvSpPr>
              <p:cNvPr id="36" name="正方形/長方形 35"/>
              <p:cNvSpPr/>
              <p:nvPr/>
            </p:nvSpPr>
            <p:spPr>
              <a:xfrm>
                <a:off x="6625242" y="3167149"/>
                <a:ext cx="4862080" cy="2372591"/>
              </a:xfrm>
              <a:prstGeom prst="rect">
                <a:avLst/>
              </a:prstGeom>
              <a:noFill/>
              <a:ln w="63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2000"/>
              </a:p>
            </p:txBody>
          </p:sp>
          <p:sp>
            <p:nvSpPr>
              <p:cNvPr id="37" name="テキスト ボックス 36"/>
              <p:cNvSpPr txBox="1"/>
              <p:nvPr/>
            </p:nvSpPr>
            <p:spPr>
              <a:xfrm>
                <a:off x="6575364" y="2901142"/>
                <a:ext cx="264687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ja-JP" altLang="en-US" sz="1600" dirty="0" smtClean="0"/>
                  <a:t>視認成功判定アルゴリズム</a:t>
                </a:r>
                <a:endParaRPr kumimoji="1" lang="ja-JP" altLang="en-US" sz="1600" dirty="0"/>
              </a:p>
            </p:txBody>
          </p:sp>
        </p:grpSp>
        <p:sp>
          <p:nvSpPr>
            <p:cNvPr id="39" name="テキスト ボックス 38"/>
            <p:cNvSpPr txBox="1"/>
            <p:nvPr/>
          </p:nvSpPr>
          <p:spPr>
            <a:xfrm>
              <a:off x="7539642" y="326690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/>
                <a:t>エージェント</a:t>
              </a:r>
              <a:r>
                <a:rPr lang="ja-JP" altLang="en-US" sz="1400" dirty="0" smtClean="0"/>
                <a:t>の</a:t>
              </a:r>
              <a:endParaRPr lang="en-US" altLang="ja-JP" sz="1400" dirty="0" smtClean="0"/>
            </a:p>
            <a:p>
              <a:r>
                <a:rPr lang="ja-JP" altLang="en-US" sz="1400" dirty="0" smtClean="0"/>
                <a:t>向き・方向を取得</a:t>
              </a:r>
              <a:endParaRPr kumimoji="1" lang="ja-JP" altLang="en-US" sz="1400" dirty="0"/>
            </a:p>
          </p:txBody>
        </p:sp>
        <p:sp>
          <p:nvSpPr>
            <p:cNvPr id="40" name="テキスト ボックス 39"/>
            <p:cNvSpPr txBox="1"/>
            <p:nvPr/>
          </p:nvSpPr>
          <p:spPr>
            <a:xfrm>
              <a:off x="7648732" y="4964060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一人称視点より</a:t>
              </a:r>
              <a:r>
                <a:rPr lang="en-US" altLang="ja-JP" sz="1400" dirty="0" smtClean="0"/>
                <a:t/>
              </a:r>
              <a:br>
                <a:rPr lang="en-US" altLang="ja-JP" sz="1400" dirty="0" smtClean="0"/>
              </a:br>
              <a:r>
                <a:rPr lang="ja-JP" altLang="en-US" sz="1400" dirty="0" smtClean="0"/>
                <a:t>椅子の場所を推定</a:t>
              </a:r>
              <a:endParaRPr kumimoji="1" lang="ja-JP" altLang="en-US" sz="1400" dirty="0"/>
            </a:p>
          </p:txBody>
        </p:sp>
        <p:sp>
          <p:nvSpPr>
            <p:cNvPr id="41" name="テキスト ボックス 40"/>
            <p:cNvSpPr txBox="1"/>
            <p:nvPr/>
          </p:nvSpPr>
          <p:spPr>
            <a:xfrm>
              <a:off x="8215580" y="3784416"/>
              <a:ext cx="11473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1400" dirty="0" smtClean="0"/>
                <a:t>Faster R-CNN</a:t>
              </a:r>
            </a:p>
            <a:p>
              <a:r>
                <a:rPr kumimoji="1" lang="ja-JP" altLang="en-US" sz="1400" dirty="0" smtClean="0"/>
                <a:t>の</a:t>
              </a:r>
              <a:r>
                <a:rPr kumimoji="1" lang="ja-JP" altLang="en-US" sz="1400" dirty="0"/>
                <a:t>適用</a:t>
              </a:r>
            </a:p>
          </p:txBody>
        </p:sp>
        <p:sp>
          <p:nvSpPr>
            <p:cNvPr id="42" name="テキスト ボックス 41"/>
            <p:cNvSpPr txBox="1"/>
            <p:nvPr/>
          </p:nvSpPr>
          <p:spPr>
            <a:xfrm>
              <a:off x="9670604" y="3895991"/>
              <a:ext cx="19800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ja-JP" altLang="en-US" sz="1400" dirty="0" smtClean="0"/>
                <a:t>実際に存在する場所と</a:t>
              </a:r>
              <a:r>
                <a:rPr lang="en-US" altLang="ja-JP" sz="1400" dirty="0" smtClean="0"/>
                <a:t/>
              </a:r>
              <a:br>
                <a:rPr lang="en-US" altLang="ja-JP" sz="1400" dirty="0" smtClean="0"/>
              </a:br>
              <a:r>
                <a:rPr lang="ja-JP" altLang="en-US" sz="1400" dirty="0" smtClean="0"/>
                <a:t>閾値以下なら視認成功</a:t>
              </a:r>
              <a:endParaRPr kumimoji="1" lang="ja-JP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36818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6127"/>
          </a:xfrm>
        </p:spPr>
        <p:txBody>
          <a:bodyPr>
            <a:noAutofit/>
          </a:bodyPr>
          <a:lstStyle/>
          <a:p>
            <a:r>
              <a:rPr lang="ja-JP" altLang="en-US" sz="3200" dirty="0" smtClean="0"/>
              <a:t>学習環境</a:t>
            </a:r>
            <a:endParaRPr kumimoji="1" lang="ja-JP" altLang="en-US" sz="3200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3"/>
          <a:srcRect t="9952" b="9952"/>
          <a:stretch>
            <a:fillRect/>
          </a:stretch>
        </p:blipFill>
        <p:spPr>
          <a:xfrm>
            <a:off x="5319214" y="4198704"/>
            <a:ext cx="3508333" cy="2162930"/>
          </a:xfrm>
        </p:spPr>
      </p:pic>
      <p:sp>
        <p:nvSpPr>
          <p:cNvPr id="9" name="テキスト ボックス 8"/>
          <p:cNvSpPr txBox="1"/>
          <p:nvPr/>
        </p:nvSpPr>
        <p:spPr>
          <a:xfrm>
            <a:off x="1044674" y="6464491"/>
            <a:ext cx="28889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dirty="0" smtClean="0"/>
              <a:t>Unity</a:t>
            </a:r>
            <a:r>
              <a:rPr lang="ja-JP" altLang="en-US" sz="1600" dirty="0" smtClean="0"/>
              <a:t>の学習環境のイメージ図</a:t>
            </a:r>
            <a:endParaRPr kumimoji="1" lang="ja-JP" altLang="en-US" sz="1600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5623560" y="6436110"/>
            <a:ext cx="28996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600" dirty="0" smtClean="0"/>
              <a:t>Agent </a:t>
            </a:r>
            <a:r>
              <a:rPr kumimoji="1" lang="ja-JP" altLang="en-US" sz="1600" dirty="0" smtClean="0"/>
              <a:t>と</a:t>
            </a:r>
            <a:r>
              <a:rPr lang="en-US" altLang="ja-JP" sz="1600" dirty="0" smtClean="0"/>
              <a:t>S</a:t>
            </a:r>
            <a:r>
              <a:rPr kumimoji="1" lang="en-US" altLang="ja-JP" sz="1600" dirty="0" smtClean="0"/>
              <a:t>erver</a:t>
            </a:r>
            <a:r>
              <a:rPr kumimoji="1" lang="ja-JP" altLang="en-US" sz="1600" dirty="0" smtClean="0"/>
              <a:t>のシーケンス図</a:t>
            </a:r>
            <a:endParaRPr kumimoji="1" lang="ja-JP" altLang="en-US" sz="1600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4E805-1781-46FB-877C-A4098C9829F0}" type="slidenum">
              <a:rPr lang="ja-JP" altLang="en-US" smtClean="0"/>
              <a:pPr/>
              <a:t>9</a:t>
            </a:fld>
            <a:endParaRPr lang="ja-JP" altLang="en-US"/>
          </a:p>
        </p:txBody>
      </p:sp>
      <p:sp>
        <p:nvSpPr>
          <p:cNvPr id="11" name="コンテンツ プレースホルダー 2"/>
          <p:cNvSpPr txBox="1">
            <a:spLocks/>
          </p:cNvSpPr>
          <p:nvPr/>
        </p:nvSpPr>
        <p:spPr>
          <a:xfrm>
            <a:off x="341255" y="1013622"/>
            <a:ext cx="8345545" cy="51686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Font typeface="Wingdings" panose="05000000000000000000" pitchFamily="2" charset="2"/>
              <a:buChar char="p"/>
              <a:defRPr kumimoji="1" sz="24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Ø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 panose="020B0604030504040204" pitchFamily="50" charset="-128"/>
                <a:ea typeface="メイリオ" panose="020B0604030504040204" pitchFamily="50" charset="-128"/>
                <a:cs typeface="メイリオ" panose="020B0604030504040204" pitchFamily="50" charset="-128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LIS (Life in </a:t>
            </a:r>
            <a:r>
              <a:rPr lang="en-US" altLang="ja-JP" dirty="0" err="1"/>
              <a:t>Silico</a:t>
            </a:r>
            <a:r>
              <a:rPr lang="en-US" altLang="ja-JP" dirty="0"/>
              <a:t>) </a:t>
            </a:r>
            <a:r>
              <a:rPr lang="en-US" altLang="ja-JP" dirty="0" smtClean="0"/>
              <a:t>ver2</a:t>
            </a:r>
          </a:p>
          <a:p>
            <a:pPr lvl="1"/>
            <a:r>
              <a:rPr lang="ja-JP" altLang="en-US" dirty="0" smtClean="0"/>
              <a:t>ドワンゴ様が</a:t>
            </a:r>
            <a:r>
              <a:rPr lang="ja-JP" altLang="en-US" dirty="0"/>
              <a:t>作成</a:t>
            </a:r>
            <a:r>
              <a:rPr lang="ja-JP" altLang="en-US" dirty="0" smtClean="0"/>
              <a:t>した</a:t>
            </a:r>
            <a:r>
              <a:rPr lang="en-US" altLang="ja-JP" dirty="0" err="1" smtClean="0"/>
              <a:t>AI</a:t>
            </a:r>
            <a:r>
              <a:rPr lang="en-US" altLang="en-US" dirty="0" err="1" smtClean="0"/>
              <a:t>学習環境</a:t>
            </a:r>
            <a:endParaRPr lang="en-US" altLang="ja-JP" dirty="0" smtClean="0"/>
          </a:p>
          <a:p>
            <a:pPr lvl="1"/>
            <a:r>
              <a:rPr lang="en-US" altLang="ja-JP" dirty="0" smtClean="0"/>
              <a:t>Unity</a:t>
            </a:r>
            <a:r>
              <a:rPr lang="ja-JP" altLang="en-US" dirty="0" smtClean="0"/>
              <a:t>と強化</a:t>
            </a:r>
            <a:r>
              <a:rPr lang="ja-JP" altLang="en-US" dirty="0"/>
              <a:t>学習</a:t>
            </a:r>
            <a:r>
              <a:rPr lang="ja-JP" altLang="en-US" dirty="0" smtClean="0"/>
              <a:t>を容易に組み合わせることができ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en-US" altLang="ja-JP" dirty="0" smtClean="0"/>
              <a:t>Agent</a:t>
            </a:r>
            <a:r>
              <a:rPr lang="ja-JP" altLang="en-US" dirty="0"/>
              <a:t>が成長していく様子を</a:t>
            </a:r>
            <a:r>
              <a:rPr lang="en-US" altLang="ja-JP" dirty="0"/>
              <a:t>Unity</a:t>
            </a:r>
            <a:r>
              <a:rPr lang="ja-JP" altLang="en-US" dirty="0"/>
              <a:t>上</a:t>
            </a:r>
            <a:r>
              <a:rPr lang="ja-JP" altLang="en-US" dirty="0" smtClean="0"/>
              <a:t>で確認可能</a:t>
            </a:r>
            <a:endParaRPr lang="en-US" altLang="ja-JP" dirty="0" smtClean="0"/>
          </a:p>
          <a:p>
            <a:r>
              <a:rPr lang="ja-JP" altLang="en-US" dirty="0" smtClean="0"/>
              <a:t>対象物と障害物</a:t>
            </a:r>
            <a:endParaRPr lang="en-US" altLang="ja-JP" dirty="0"/>
          </a:p>
          <a:p>
            <a:pPr lvl="1"/>
            <a:r>
              <a:rPr lang="ja-JP" altLang="en-US" dirty="0" smtClean="0"/>
              <a:t>対象物（</a:t>
            </a:r>
            <a:r>
              <a:rPr lang="ja-JP" altLang="en-US" dirty="0" smtClean="0">
                <a:solidFill>
                  <a:srgbClr val="FF0000"/>
                </a:solidFill>
              </a:rPr>
              <a:t>椅子</a:t>
            </a:r>
            <a:r>
              <a:rPr lang="ja-JP" altLang="en-US" dirty="0" smtClean="0"/>
              <a:t>）</a:t>
            </a:r>
            <a:r>
              <a:rPr lang="en-US" altLang="ja-JP" dirty="0" smtClean="0"/>
              <a:t>20</a:t>
            </a:r>
            <a:r>
              <a:rPr lang="ja-JP" altLang="en-US" dirty="0" smtClean="0"/>
              <a:t>個，障害物（机と棚）</a:t>
            </a:r>
            <a:r>
              <a:rPr lang="en-US" altLang="ja-JP" dirty="0" smtClean="0"/>
              <a:t>10</a:t>
            </a:r>
            <a:r>
              <a:rPr lang="ja-JP" altLang="en-US" dirty="0" smtClean="0"/>
              <a:t>個，壁</a:t>
            </a:r>
            <a:r>
              <a:rPr lang="en-US" altLang="ja-JP" dirty="0" smtClean="0"/>
              <a:t>1</a:t>
            </a:r>
            <a:r>
              <a:rPr lang="ja-JP" altLang="en-US" dirty="0" smtClean="0"/>
              <a:t>個を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 smtClean="0"/>
              <a:t>毎エピソードごとに</a:t>
            </a:r>
            <a:r>
              <a:rPr lang="ja-JP" altLang="en-US" dirty="0"/>
              <a:t>ランダムの</a:t>
            </a:r>
            <a:r>
              <a:rPr lang="ja-JP" altLang="en-US" dirty="0" smtClean="0"/>
              <a:t>位置に配置</a:t>
            </a:r>
            <a:endParaRPr lang="en-US" altLang="en-US" dirty="0"/>
          </a:p>
        </p:txBody>
      </p:sp>
      <p:pic>
        <p:nvPicPr>
          <p:cNvPr id="6" name="図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254" y="4328932"/>
            <a:ext cx="4888265" cy="207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725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28575">
          <a:solidFill>
            <a:srgbClr val="FF0000"/>
          </a:solidFill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1247</TotalTime>
  <Words>671</Words>
  <Application>Microsoft Office PowerPoint</Application>
  <PresentationFormat>画面に合わせる (4:3)</PresentationFormat>
  <Paragraphs>179</Paragraphs>
  <Slides>19</Slides>
  <Notes>8</Notes>
  <HiddenSlides>0</HiddenSlides>
  <MMClips>4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5" baseType="lpstr">
      <vt:lpstr>ＭＳ Ｐゴシック</vt:lpstr>
      <vt:lpstr>メイリオ</vt:lpstr>
      <vt:lpstr>Arial</vt:lpstr>
      <vt:lpstr>Calibri</vt:lpstr>
      <vt:lpstr>Wingdings</vt:lpstr>
      <vt:lpstr>Office テーマ</vt:lpstr>
      <vt:lpstr> Team H 探し物み～つけた！</vt:lpstr>
      <vt:lpstr>PowerPoint プレゼンテーション</vt:lpstr>
      <vt:lpstr>PowerPoint プレゼンテーション</vt:lpstr>
      <vt:lpstr>目的</vt:lpstr>
      <vt:lpstr>アプローチ</vt:lpstr>
      <vt:lpstr>提案手法の概要</vt:lpstr>
      <vt:lpstr>DQNによる最適行動の学習</vt:lpstr>
      <vt:lpstr>報酬：Faster R-CNNによる対象物体の視認</vt:lpstr>
      <vt:lpstr>学習環境</vt:lpstr>
      <vt:lpstr>仮想空間における物体（椅子）認識結果</vt:lpstr>
      <vt:lpstr>学習初期の様子</vt:lpstr>
      <vt:lpstr>学習結果</vt:lpstr>
      <vt:lpstr>得られた行動</vt:lpstr>
      <vt:lpstr>得られた行動その2</vt:lpstr>
      <vt:lpstr>接触報酬との比較実験</vt:lpstr>
      <vt:lpstr>報酬を変更したものとの比較</vt:lpstr>
      <vt:lpstr>まとめ</vt:lpstr>
      <vt:lpstr>今後の展望</vt:lpstr>
      <vt:lpstr>謝辞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KOMATSU</dc:creator>
  <cp:lastModifiedBy>Ren7</cp:lastModifiedBy>
  <cp:revision>610</cp:revision>
  <cp:lastPrinted>2016-05-02T01:47:55Z</cp:lastPrinted>
  <dcterms:created xsi:type="dcterms:W3CDTF">2015-03-03T01:44:04Z</dcterms:created>
  <dcterms:modified xsi:type="dcterms:W3CDTF">2017-02-13T05:33:18Z</dcterms:modified>
</cp:coreProperties>
</file>

<file path=docProps/thumbnail.jpeg>
</file>